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 id="2147483770" r:id="rId2"/>
    <p:sldMasterId id="2147484504" r:id="rId3"/>
  </p:sldMasterIdLst>
  <p:notesMasterIdLst>
    <p:notesMasterId r:id="rId30"/>
  </p:notesMasterIdLst>
  <p:sldIdLst>
    <p:sldId id="256" r:id="rId4"/>
    <p:sldId id="344" r:id="rId5"/>
    <p:sldId id="380" r:id="rId6"/>
    <p:sldId id="430" r:id="rId7"/>
    <p:sldId id="431" r:id="rId8"/>
    <p:sldId id="402" r:id="rId9"/>
    <p:sldId id="406" r:id="rId10"/>
    <p:sldId id="433" r:id="rId11"/>
    <p:sldId id="434" r:id="rId12"/>
    <p:sldId id="435" r:id="rId13"/>
    <p:sldId id="436" r:id="rId14"/>
    <p:sldId id="437" r:id="rId15"/>
    <p:sldId id="438" r:id="rId16"/>
    <p:sldId id="439" r:id="rId17"/>
    <p:sldId id="440" r:id="rId18"/>
    <p:sldId id="441" r:id="rId19"/>
    <p:sldId id="442" r:id="rId20"/>
    <p:sldId id="443" r:id="rId21"/>
    <p:sldId id="446" r:id="rId22"/>
    <p:sldId id="447" r:id="rId23"/>
    <p:sldId id="448" r:id="rId24"/>
    <p:sldId id="449" r:id="rId25"/>
    <p:sldId id="444" r:id="rId26"/>
    <p:sldId id="450" r:id="rId27"/>
    <p:sldId id="445" r:id="rId28"/>
    <p:sldId id="378" r:id="rId29"/>
  </p:sldIdLst>
  <p:sldSz cx="9144000" cy="6858000" type="screen4x3"/>
  <p:notesSz cx="7010400" cy="9236075"/>
  <p:defaultTextStyle>
    <a:defPPr>
      <a:defRPr lang="es-E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820" y="-108"/>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1963"/>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s-CO"/>
          </a:p>
        </p:txBody>
      </p:sp>
      <p:sp>
        <p:nvSpPr>
          <p:cNvPr id="3" name="2 Marcador de fecha"/>
          <p:cNvSpPr>
            <a:spLocks noGrp="1"/>
          </p:cNvSpPr>
          <p:nvPr>
            <p:ph type="dt" idx="1"/>
          </p:nvPr>
        </p:nvSpPr>
        <p:spPr>
          <a:xfrm>
            <a:off x="3970338" y="0"/>
            <a:ext cx="3038475" cy="461963"/>
          </a:xfrm>
          <a:prstGeom prst="rect">
            <a:avLst/>
          </a:prstGeom>
        </p:spPr>
        <p:txBody>
          <a:bodyPr vert="horz" wrap="square" lIns="92830" tIns="46415" rIns="92830" bIns="46415" numCol="1" anchor="t" anchorCtr="0" compatLnSpc="1">
            <a:prstTxWarp prst="textNoShape">
              <a:avLst/>
            </a:prstTxWarp>
          </a:bodyPr>
          <a:lstStyle>
            <a:lvl1pPr algn="r">
              <a:defRPr sz="1200"/>
            </a:lvl1pPr>
          </a:lstStyle>
          <a:p>
            <a:pPr>
              <a:defRPr/>
            </a:pPr>
            <a:fld id="{1DAE52FF-9251-4778-A5B6-B226A9A5D213}" type="datetimeFigureOut">
              <a:rPr lang="es-CO" altLang="es-CO"/>
              <a:pPr>
                <a:defRPr/>
              </a:pPr>
              <a:t>06/07/2015</a:t>
            </a:fld>
            <a:endParaRPr lang="es-CO" altLang="es-CO"/>
          </a:p>
        </p:txBody>
      </p:sp>
      <p:sp>
        <p:nvSpPr>
          <p:cNvPr id="4" name="3 Marcador de imagen de diapositiva"/>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s-CO" noProof="0"/>
          </a:p>
        </p:txBody>
      </p:sp>
      <p:sp>
        <p:nvSpPr>
          <p:cNvPr id="5" name="4 Marcador de notas"/>
          <p:cNvSpPr>
            <a:spLocks noGrp="1"/>
          </p:cNvSpPr>
          <p:nvPr>
            <p:ph type="body" sz="quarter" idx="3"/>
          </p:nvPr>
        </p:nvSpPr>
        <p:spPr>
          <a:xfrm>
            <a:off x="701675" y="4387850"/>
            <a:ext cx="5607050" cy="4156075"/>
          </a:xfrm>
          <a:prstGeom prst="rect">
            <a:avLst/>
          </a:prstGeom>
        </p:spPr>
        <p:txBody>
          <a:bodyPr vert="horz" wrap="square" lIns="92830" tIns="46415" rIns="92830" bIns="46415" numCol="1" anchor="t" anchorCtr="0" compatLnSpc="1">
            <a:prstTxWarp prst="textNoShape">
              <a:avLst/>
            </a:prstTxWarp>
          </a:bodyPr>
          <a:lstStyle/>
          <a:p>
            <a:pPr lvl="0"/>
            <a:r>
              <a:rPr lang="es-ES" altLang="es-CO" noProof="0" smtClean="0"/>
              <a:t>Haga clic para modificar el estilo de texto del patrón</a:t>
            </a:r>
          </a:p>
          <a:p>
            <a:pPr lvl="1"/>
            <a:r>
              <a:rPr lang="es-ES" altLang="es-CO" noProof="0" smtClean="0"/>
              <a:t>Segundo nivel</a:t>
            </a:r>
          </a:p>
          <a:p>
            <a:pPr lvl="2"/>
            <a:r>
              <a:rPr lang="es-ES" altLang="es-CO" noProof="0" smtClean="0"/>
              <a:t>Tercer nivel</a:t>
            </a:r>
          </a:p>
          <a:p>
            <a:pPr lvl="3"/>
            <a:r>
              <a:rPr lang="es-ES" altLang="es-CO" noProof="0" smtClean="0"/>
              <a:t>Cuarto nivel</a:t>
            </a:r>
          </a:p>
          <a:p>
            <a:pPr lvl="4"/>
            <a:r>
              <a:rPr lang="es-ES" altLang="es-CO" noProof="0" smtClean="0"/>
              <a:t>Quinto nivel</a:t>
            </a:r>
            <a:endParaRPr lang="es-CO" altLang="es-CO" noProof="0" smtClean="0"/>
          </a:p>
        </p:txBody>
      </p:sp>
      <p:sp>
        <p:nvSpPr>
          <p:cNvPr id="6" name="5 Marcador de pie de página"/>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s-CO"/>
          </a:p>
        </p:txBody>
      </p:sp>
      <p:sp>
        <p:nvSpPr>
          <p:cNvPr id="7" name="6 Marcador de número de diapositiva"/>
          <p:cNvSpPr>
            <a:spLocks noGrp="1"/>
          </p:cNvSpPr>
          <p:nvPr>
            <p:ph type="sldNum" sz="quarter" idx="5"/>
          </p:nvPr>
        </p:nvSpPr>
        <p:spPr>
          <a:xfrm>
            <a:off x="3970338" y="8772525"/>
            <a:ext cx="3038475" cy="461963"/>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pPr>
              <a:defRPr/>
            </a:pPr>
            <a:fld id="{17BF4063-8991-45F6-A413-1C3D306584E6}" type="slidenum">
              <a:rPr lang="es-CO" altLang="es-CO"/>
              <a:pPr>
                <a:defRPr/>
              </a:pPr>
              <a:t>‹Nº›</a:t>
            </a:fld>
            <a:endParaRPr lang="es-CO" altLang="es-CO"/>
          </a:p>
        </p:txBody>
      </p:sp>
    </p:spTree>
    <p:extLst>
      <p:ext uri="{BB962C8B-B14F-4D97-AF65-F5344CB8AC3E}">
        <p14:creationId xmlns:p14="http://schemas.microsoft.com/office/powerpoint/2010/main" val="1818064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a:lstStyle/>
          <a:p>
            <a:endParaRPr lang="es-CO" altLang="es-CO" smtClean="0"/>
          </a:p>
        </p:txBody>
      </p:sp>
      <p:sp>
        <p:nvSpPr>
          <p:cNvPr id="40964" name="3 Marcador de número de diapositiva"/>
          <p:cNvSpPr>
            <a:spLocks noGrp="1"/>
          </p:cNvSpPr>
          <p:nvPr>
            <p:ph type="sldNum" sz="quarter" idx="5"/>
          </p:nvPr>
        </p:nvSpPr>
        <p:spPr bwMode="auto">
          <a:noFill/>
          <a:ln>
            <a:miter lim="800000"/>
            <a:headEnd/>
            <a:tailEnd/>
          </a:ln>
        </p:spPr>
        <p:txBody>
          <a:bodyPr/>
          <a:lstStyle/>
          <a:p>
            <a:fld id="{F277F7A8-8F74-4C83-AAE6-B9322066162C}" type="slidenum">
              <a:rPr lang="es-CO" altLang="es-CO" smtClean="0"/>
              <a:pPr/>
              <a:t>1</a:t>
            </a:fld>
            <a:endParaRPr lang="es-CO" altLang="es-CO" smtClean="0"/>
          </a:p>
        </p:txBody>
      </p:sp>
    </p:spTree>
    <p:extLst>
      <p:ext uri="{BB962C8B-B14F-4D97-AF65-F5344CB8AC3E}">
        <p14:creationId xmlns:p14="http://schemas.microsoft.com/office/powerpoint/2010/main" val="281958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a:lstStyle/>
          <a:p>
            <a:pPr algn="just" eaLnBrk="1" hangingPunct="1">
              <a:spcBef>
                <a:spcPct val="0"/>
              </a:spcBef>
            </a:pPr>
            <a:endParaRPr lang="es-CO" altLang="es-CO" smtClean="0"/>
          </a:p>
        </p:txBody>
      </p:sp>
      <p:sp>
        <p:nvSpPr>
          <p:cNvPr id="59396" name="3 Marcador de número de diapositiva"/>
          <p:cNvSpPr>
            <a:spLocks noGrp="1"/>
          </p:cNvSpPr>
          <p:nvPr>
            <p:ph type="sldNum" sz="quarter" idx="5"/>
          </p:nvPr>
        </p:nvSpPr>
        <p:spPr bwMode="auto">
          <a:noFill/>
          <a:ln>
            <a:miter lim="800000"/>
            <a:headEnd/>
            <a:tailEnd/>
          </a:ln>
        </p:spPr>
        <p:txBody>
          <a:bodyPr/>
          <a:lstStyle/>
          <a:p>
            <a:fld id="{581D4EEF-AE2C-4DF7-B2B4-A753547C745B}" type="slidenum">
              <a:rPr lang="es-CO" altLang="es-CO" smtClean="0">
                <a:solidFill>
                  <a:srgbClr val="000000"/>
                </a:solidFill>
              </a:rPr>
              <a:pPr/>
              <a:t>13</a:t>
            </a:fld>
            <a:endParaRPr lang="es-CO" altLang="es-CO" smtClean="0">
              <a:solidFill>
                <a:srgbClr val="000000"/>
              </a:solidFill>
            </a:endParaRPr>
          </a:p>
        </p:txBody>
      </p:sp>
    </p:spTree>
    <p:extLst>
      <p:ext uri="{BB962C8B-B14F-4D97-AF65-F5344CB8AC3E}">
        <p14:creationId xmlns:p14="http://schemas.microsoft.com/office/powerpoint/2010/main" val="410007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a:lstStyle/>
          <a:p>
            <a:pPr algn="just" eaLnBrk="1" hangingPunct="1">
              <a:spcBef>
                <a:spcPct val="0"/>
              </a:spcBef>
            </a:pPr>
            <a:endParaRPr lang="es-CO" altLang="es-CO" smtClean="0"/>
          </a:p>
        </p:txBody>
      </p:sp>
      <p:sp>
        <p:nvSpPr>
          <p:cNvPr id="59396" name="3 Marcador de número de diapositiva"/>
          <p:cNvSpPr>
            <a:spLocks noGrp="1"/>
          </p:cNvSpPr>
          <p:nvPr>
            <p:ph type="sldNum" sz="quarter" idx="5"/>
          </p:nvPr>
        </p:nvSpPr>
        <p:spPr bwMode="auto">
          <a:noFill/>
          <a:ln>
            <a:miter lim="800000"/>
            <a:headEnd/>
            <a:tailEnd/>
          </a:ln>
        </p:spPr>
        <p:txBody>
          <a:bodyPr/>
          <a:lstStyle/>
          <a:p>
            <a:fld id="{581D4EEF-AE2C-4DF7-B2B4-A753547C745B}" type="slidenum">
              <a:rPr lang="es-CO" altLang="es-CO" smtClean="0">
                <a:solidFill>
                  <a:srgbClr val="000000"/>
                </a:solidFill>
              </a:rPr>
              <a:pPr/>
              <a:t>14</a:t>
            </a:fld>
            <a:endParaRPr lang="es-CO" altLang="es-CO" smtClean="0">
              <a:solidFill>
                <a:srgbClr val="000000"/>
              </a:solidFill>
            </a:endParaRPr>
          </a:p>
        </p:txBody>
      </p:sp>
    </p:spTree>
    <p:extLst>
      <p:ext uri="{BB962C8B-B14F-4D97-AF65-F5344CB8AC3E}">
        <p14:creationId xmlns:p14="http://schemas.microsoft.com/office/powerpoint/2010/main" val="1551587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a:lstStyle/>
          <a:p>
            <a:pPr algn="just" eaLnBrk="1" hangingPunct="1">
              <a:spcBef>
                <a:spcPct val="0"/>
              </a:spcBef>
            </a:pPr>
            <a:endParaRPr lang="es-CO" altLang="es-CO" dirty="0" smtClean="0"/>
          </a:p>
        </p:txBody>
      </p:sp>
      <p:sp>
        <p:nvSpPr>
          <p:cNvPr id="59396" name="3 Marcador de número de diapositiva"/>
          <p:cNvSpPr>
            <a:spLocks noGrp="1"/>
          </p:cNvSpPr>
          <p:nvPr>
            <p:ph type="sldNum" sz="quarter" idx="5"/>
          </p:nvPr>
        </p:nvSpPr>
        <p:spPr bwMode="auto">
          <a:noFill/>
          <a:ln>
            <a:miter lim="800000"/>
            <a:headEnd/>
            <a:tailEnd/>
          </a:ln>
        </p:spPr>
        <p:txBody>
          <a:bodyPr/>
          <a:lstStyle/>
          <a:p>
            <a:fld id="{581D4EEF-AE2C-4DF7-B2B4-A753547C745B}" type="slidenum">
              <a:rPr lang="es-CO" altLang="es-CO" smtClean="0">
                <a:solidFill>
                  <a:srgbClr val="000000"/>
                </a:solidFill>
              </a:rPr>
              <a:pPr/>
              <a:t>15</a:t>
            </a:fld>
            <a:endParaRPr lang="es-CO" altLang="es-CO" smtClean="0">
              <a:solidFill>
                <a:srgbClr val="000000"/>
              </a:solidFill>
            </a:endParaRPr>
          </a:p>
        </p:txBody>
      </p:sp>
    </p:spTree>
    <p:extLst>
      <p:ext uri="{BB962C8B-B14F-4D97-AF65-F5344CB8AC3E}">
        <p14:creationId xmlns:p14="http://schemas.microsoft.com/office/powerpoint/2010/main" val="2166431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a:lstStyle/>
          <a:p>
            <a:pPr algn="just" eaLnBrk="1" hangingPunct="1">
              <a:spcBef>
                <a:spcPct val="0"/>
              </a:spcBef>
            </a:pPr>
            <a:endParaRPr lang="es-CO" altLang="es-CO" dirty="0" smtClean="0"/>
          </a:p>
        </p:txBody>
      </p:sp>
      <p:sp>
        <p:nvSpPr>
          <p:cNvPr id="59396" name="3 Marcador de número de diapositiva"/>
          <p:cNvSpPr>
            <a:spLocks noGrp="1"/>
          </p:cNvSpPr>
          <p:nvPr>
            <p:ph type="sldNum" sz="quarter" idx="5"/>
          </p:nvPr>
        </p:nvSpPr>
        <p:spPr bwMode="auto">
          <a:noFill/>
          <a:ln>
            <a:miter lim="800000"/>
            <a:headEnd/>
            <a:tailEnd/>
          </a:ln>
        </p:spPr>
        <p:txBody>
          <a:bodyPr/>
          <a:lstStyle/>
          <a:p>
            <a:fld id="{581D4EEF-AE2C-4DF7-B2B4-A753547C745B}" type="slidenum">
              <a:rPr lang="es-CO" altLang="es-CO" smtClean="0">
                <a:solidFill>
                  <a:srgbClr val="000000"/>
                </a:solidFill>
              </a:rPr>
              <a:pPr/>
              <a:t>16</a:t>
            </a:fld>
            <a:endParaRPr lang="es-CO" altLang="es-CO" smtClean="0">
              <a:solidFill>
                <a:srgbClr val="000000"/>
              </a:solidFill>
            </a:endParaRPr>
          </a:p>
        </p:txBody>
      </p:sp>
    </p:spTree>
    <p:extLst>
      <p:ext uri="{BB962C8B-B14F-4D97-AF65-F5344CB8AC3E}">
        <p14:creationId xmlns:p14="http://schemas.microsoft.com/office/powerpoint/2010/main" val="1126033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a:lstStyle/>
          <a:p>
            <a:endParaRPr lang="es-CO" altLang="es-CO" smtClean="0"/>
          </a:p>
        </p:txBody>
      </p:sp>
      <p:sp>
        <p:nvSpPr>
          <p:cNvPr id="63492" name="3 Marcador de número de diapositiva"/>
          <p:cNvSpPr>
            <a:spLocks noGrp="1"/>
          </p:cNvSpPr>
          <p:nvPr>
            <p:ph type="sldNum" sz="quarter" idx="5"/>
          </p:nvPr>
        </p:nvSpPr>
        <p:spPr bwMode="auto">
          <a:noFill/>
          <a:ln>
            <a:miter lim="800000"/>
            <a:headEnd/>
            <a:tailEnd/>
          </a:ln>
        </p:spPr>
        <p:txBody>
          <a:bodyPr/>
          <a:lstStyle/>
          <a:p>
            <a:fld id="{EDC1E63A-8946-4008-B38B-02F36A8A7773}" type="slidenum">
              <a:rPr lang="es-CO" altLang="es-CO" smtClean="0"/>
              <a:pPr/>
              <a:t>17</a:t>
            </a:fld>
            <a:endParaRPr lang="es-CO" altLang="es-CO" smtClean="0"/>
          </a:p>
        </p:txBody>
      </p:sp>
    </p:spTree>
    <p:extLst>
      <p:ext uri="{BB962C8B-B14F-4D97-AF65-F5344CB8AC3E}">
        <p14:creationId xmlns:p14="http://schemas.microsoft.com/office/powerpoint/2010/main" val="2680501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a:lstStyle/>
          <a:p>
            <a:pPr algn="just" eaLnBrk="1" hangingPunct="1">
              <a:spcBef>
                <a:spcPct val="0"/>
              </a:spcBef>
            </a:pPr>
            <a:endParaRPr lang="es-CO" altLang="es-CO" smtClean="0"/>
          </a:p>
        </p:txBody>
      </p:sp>
      <p:sp>
        <p:nvSpPr>
          <p:cNvPr id="59396" name="3 Marcador de número de diapositiva"/>
          <p:cNvSpPr>
            <a:spLocks noGrp="1"/>
          </p:cNvSpPr>
          <p:nvPr>
            <p:ph type="sldNum" sz="quarter" idx="5"/>
          </p:nvPr>
        </p:nvSpPr>
        <p:spPr bwMode="auto">
          <a:noFill/>
          <a:ln>
            <a:miter lim="800000"/>
            <a:headEnd/>
            <a:tailEnd/>
          </a:ln>
        </p:spPr>
        <p:txBody>
          <a:bodyPr/>
          <a:lstStyle/>
          <a:p>
            <a:fld id="{581D4EEF-AE2C-4DF7-B2B4-A753547C745B}" type="slidenum">
              <a:rPr lang="es-CO" altLang="es-CO" smtClean="0">
                <a:solidFill>
                  <a:srgbClr val="000000"/>
                </a:solidFill>
              </a:rPr>
              <a:pPr/>
              <a:t>18</a:t>
            </a:fld>
            <a:endParaRPr lang="es-CO" altLang="es-CO" smtClean="0">
              <a:solidFill>
                <a:srgbClr val="000000"/>
              </a:solidFill>
            </a:endParaRPr>
          </a:p>
        </p:txBody>
      </p:sp>
    </p:spTree>
    <p:extLst>
      <p:ext uri="{BB962C8B-B14F-4D97-AF65-F5344CB8AC3E}">
        <p14:creationId xmlns:p14="http://schemas.microsoft.com/office/powerpoint/2010/main" val="916312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63" name="2 Marcador de notas"/>
          <p:cNvSpPr>
            <a:spLocks noGrp="1"/>
          </p:cNvSpPr>
          <p:nvPr>
            <p:ph type="body" idx="1"/>
          </p:nvPr>
        </p:nvSpPr>
        <p:spPr bwMode="auto">
          <a:noFill/>
        </p:spPr>
        <p:txBody>
          <a:bodyPr/>
          <a:lstStyle/>
          <a:p>
            <a:pPr eaLnBrk="1" hangingPunct="1">
              <a:spcBef>
                <a:spcPct val="0"/>
              </a:spcBef>
            </a:pPr>
            <a:endParaRPr lang="es-CO" altLang="es-CO" smtClean="0"/>
          </a:p>
        </p:txBody>
      </p:sp>
      <p:sp>
        <p:nvSpPr>
          <p:cNvPr id="92164" name="3 Marcador de número de diapositiva"/>
          <p:cNvSpPr>
            <a:spLocks noGrp="1"/>
          </p:cNvSpPr>
          <p:nvPr>
            <p:ph type="sldNum" sz="quarter" idx="5"/>
          </p:nvPr>
        </p:nvSpPr>
        <p:spPr bwMode="auto">
          <a:noFill/>
          <a:ln>
            <a:miter lim="800000"/>
            <a:headEnd/>
            <a:tailEnd/>
          </a:ln>
        </p:spPr>
        <p:txBody>
          <a:bodyPr/>
          <a:lstStyle/>
          <a:p>
            <a:fld id="{7FAC6D55-75C9-4B10-9E8A-800C398B03A9}" type="slidenum">
              <a:rPr lang="es-ES" altLang="es-CO" smtClean="0">
                <a:solidFill>
                  <a:srgbClr val="000000"/>
                </a:solidFill>
                <a:latin typeface="Constantia" pitchFamily="18" charset="0"/>
              </a:rPr>
              <a:pPr/>
              <a:t>19</a:t>
            </a:fld>
            <a:endParaRPr lang="es-ES" altLang="es-CO" smtClean="0">
              <a:solidFill>
                <a:srgbClr val="000000"/>
              </a:solidFill>
              <a:latin typeface="Constantia" pitchFamily="18" charset="0"/>
            </a:endParaRPr>
          </a:p>
        </p:txBody>
      </p:sp>
    </p:spTree>
    <p:extLst>
      <p:ext uri="{BB962C8B-B14F-4D97-AF65-F5344CB8AC3E}">
        <p14:creationId xmlns:p14="http://schemas.microsoft.com/office/powerpoint/2010/main" val="20327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3187" name="2 Marcador de notas"/>
          <p:cNvSpPr>
            <a:spLocks noGrp="1"/>
          </p:cNvSpPr>
          <p:nvPr>
            <p:ph type="body" idx="1"/>
          </p:nvPr>
        </p:nvSpPr>
        <p:spPr bwMode="auto">
          <a:noFill/>
        </p:spPr>
        <p:txBody>
          <a:bodyPr/>
          <a:lstStyle/>
          <a:p>
            <a:pPr eaLnBrk="1" hangingPunct="1">
              <a:spcBef>
                <a:spcPct val="0"/>
              </a:spcBef>
            </a:pPr>
            <a:endParaRPr lang="es-CO" altLang="es-CO" smtClean="0"/>
          </a:p>
        </p:txBody>
      </p:sp>
      <p:sp>
        <p:nvSpPr>
          <p:cNvPr id="93188" name="3 Marcador de número de diapositiva"/>
          <p:cNvSpPr>
            <a:spLocks noGrp="1"/>
          </p:cNvSpPr>
          <p:nvPr>
            <p:ph type="sldNum" sz="quarter" idx="5"/>
          </p:nvPr>
        </p:nvSpPr>
        <p:spPr bwMode="auto">
          <a:noFill/>
          <a:ln>
            <a:miter lim="800000"/>
            <a:headEnd/>
            <a:tailEnd/>
          </a:ln>
        </p:spPr>
        <p:txBody>
          <a:bodyPr/>
          <a:lstStyle/>
          <a:p>
            <a:fld id="{0E13EAB2-4141-478F-842F-BD0E3E072E6D}" type="slidenum">
              <a:rPr lang="es-ES" altLang="es-CO" smtClean="0">
                <a:solidFill>
                  <a:srgbClr val="000000"/>
                </a:solidFill>
                <a:latin typeface="Constantia" pitchFamily="18" charset="0"/>
              </a:rPr>
              <a:pPr/>
              <a:t>20</a:t>
            </a:fld>
            <a:endParaRPr lang="es-ES" altLang="es-CO" smtClean="0">
              <a:solidFill>
                <a:srgbClr val="000000"/>
              </a:solidFill>
              <a:latin typeface="Constantia" pitchFamily="18" charset="0"/>
            </a:endParaRPr>
          </a:p>
        </p:txBody>
      </p:sp>
    </p:spTree>
    <p:extLst>
      <p:ext uri="{BB962C8B-B14F-4D97-AF65-F5344CB8AC3E}">
        <p14:creationId xmlns:p14="http://schemas.microsoft.com/office/powerpoint/2010/main" val="3821195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4211" name="2 Marcador de notas"/>
          <p:cNvSpPr>
            <a:spLocks noGrp="1"/>
          </p:cNvSpPr>
          <p:nvPr>
            <p:ph type="body" idx="1"/>
          </p:nvPr>
        </p:nvSpPr>
        <p:spPr bwMode="auto">
          <a:noFill/>
        </p:spPr>
        <p:txBody>
          <a:bodyPr/>
          <a:lstStyle/>
          <a:p>
            <a:pPr eaLnBrk="1" hangingPunct="1">
              <a:spcBef>
                <a:spcPct val="0"/>
              </a:spcBef>
            </a:pPr>
            <a:endParaRPr lang="es-CO" altLang="es-CO" smtClean="0"/>
          </a:p>
        </p:txBody>
      </p:sp>
      <p:sp>
        <p:nvSpPr>
          <p:cNvPr id="94212" name="3 Marcador de número de diapositiva"/>
          <p:cNvSpPr>
            <a:spLocks noGrp="1"/>
          </p:cNvSpPr>
          <p:nvPr>
            <p:ph type="sldNum" sz="quarter" idx="5"/>
          </p:nvPr>
        </p:nvSpPr>
        <p:spPr bwMode="auto">
          <a:noFill/>
          <a:ln>
            <a:miter lim="800000"/>
            <a:headEnd/>
            <a:tailEnd/>
          </a:ln>
        </p:spPr>
        <p:txBody>
          <a:bodyPr/>
          <a:lstStyle/>
          <a:p>
            <a:fld id="{7CE799B5-1F90-44F0-A973-E3AB24251E92}" type="slidenum">
              <a:rPr lang="es-ES" altLang="es-CO" smtClean="0">
                <a:solidFill>
                  <a:srgbClr val="000000"/>
                </a:solidFill>
                <a:latin typeface="Constantia" pitchFamily="18" charset="0"/>
              </a:rPr>
              <a:pPr/>
              <a:t>21</a:t>
            </a:fld>
            <a:endParaRPr lang="es-ES" altLang="es-CO" smtClean="0">
              <a:solidFill>
                <a:srgbClr val="000000"/>
              </a:solidFill>
              <a:latin typeface="Constantia" pitchFamily="18" charset="0"/>
            </a:endParaRPr>
          </a:p>
        </p:txBody>
      </p:sp>
    </p:spTree>
    <p:extLst>
      <p:ext uri="{BB962C8B-B14F-4D97-AF65-F5344CB8AC3E}">
        <p14:creationId xmlns:p14="http://schemas.microsoft.com/office/powerpoint/2010/main" val="2566706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5235" name="2 Marcador de notas"/>
          <p:cNvSpPr>
            <a:spLocks noGrp="1"/>
          </p:cNvSpPr>
          <p:nvPr>
            <p:ph type="body" idx="1"/>
          </p:nvPr>
        </p:nvSpPr>
        <p:spPr bwMode="auto">
          <a:noFill/>
        </p:spPr>
        <p:txBody>
          <a:bodyPr/>
          <a:lstStyle/>
          <a:p>
            <a:pPr eaLnBrk="1" hangingPunct="1">
              <a:spcBef>
                <a:spcPct val="0"/>
              </a:spcBef>
            </a:pPr>
            <a:endParaRPr lang="es-CO" altLang="es-CO" smtClean="0"/>
          </a:p>
        </p:txBody>
      </p:sp>
      <p:sp>
        <p:nvSpPr>
          <p:cNvPr id="95236" name="3 Marcador de número de diapositiva"/>
          <p:cNvSpPr>
            <a:spLocks noGrp="1"/>
          </p:cNvSpPr>
          <p:nvPr>
            <p:ph type="sldNum" sz="quarter" idx="5"/>
          </p:nvPr>
        </p:nvSpPr>
        <p:spPr bwMode="auto">
          <a:noFill/>
          <a:ln>
            <a:miter lim="800000"/>
            <a:headEnd/>
            <a:tailEnd/>
          </a:ln>
        </p:spPr>
        <p:txBody>
          <a:bodyPr/>
          <a:lstStyle/>
          <a:p>
            <a:fld id="{FF3756E6-39B5-4577-A761-8758FD5589C3}" type="slidenum">
              <a:rPr lang="es-ES" altLang="es-CO" smtClean="0">
                <a:solidFill>
                  <a:srgbClr val="000000"/>
                </a:solidFill>
                <a:latin typeface="Constantia" pitchFamily="18" charset="0"/>
              </a:rPr>
              <a:pPr/>
              <a:t>22</a:t>
            </a:fld>
            <a:endParaRPr lang="es-ES" altLang="es-CO" smtClean="0">
              <a:solidFill>
                <a:srgbClr val="000000"/>
              </a:solidFill>
              <a:latin typeface="Constantia" pitchFamily="18" charset="0"/>
            </a:endParaRPr>
          </a:p>
        </p:txBody>
      </p:sp>
    </p:spTree>
    <p:extLst>
      <p:ext uri="{BB962C8B-B14F-4D97-AF65-F5344CB8AC3E}">
        <p14:creationId xmlns:p14="http://schemas.microsoft.com/office/powerpoint/2010/main" val="236888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a:lstStyle/>
          <a:p>
            <a:endParaRPr lang="es-CO" altLang="es-CO" smtClean="0"/>
          </a:p>
        </p:txBody>
      </p:sp>
      <p:sp>
        <p:nvSpPr>
          <p:cNvPr id="41988" name="3 Marcador de número de diapositiva"/>
          <p:cNvSpPr>
            <a:spLocks noGrp="1"/>
          </p:cNvSpPr>
          <p:nvPr>
            <p:ph type="sldNum" sz="quarter" idx="5"/>
          </p:nvPr>
        </p:nvSpPr>
        <p:spPr bwMode="auto">
          <a:noFill/>
          <a:ln>
            <a:miter lim="800000"/>
            <a:headEnd/>
            <a:tailEnd/>
          </a:ln>
        </p:spPr>
        <p:txBody>
          <a:bodyPr/>
          <a:lstStyle/>
          <a:p>
            <a:fld id="{8095610B-C4ED-48B9-A81C-124B9026F851}" type="slidenum">
              <a:rPr lang="es-CO" altLang="es-CO" smtClean="0"/>
              <a:pPr/>
              <a:t>2</a:t>
            </a:fld>
            <a:endParaRPr lang="es-CO" altLang="es-CO" smtClean="0"/>
          </a:p>
        </p:txBody>
      </p:sp>
    </p:spTree>
    <p:extLst>
      <p:ext uri="{BB962C8B-B14F-4D97-AF65-F5344CB8AC3E}">
        <p14:creationId xmlns:p14="http://schemas.microsoft.com/office/powerpoint/2010/main" val="195225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a:lstStyle/>
          <a:p>
            <a:pPr algn="just" eaLnBrk="1" hangingPunct="1">
              <a:spcBef>
                <a:spcPct val="0"/>
              </a:spcBef>
            </a:pPr>
            <a:endParaRPr lang="es-CO" altLang="es-CO" smtClean="0"/>
          </a:p>
        </p:txBody>
      </p:sp>
      <p:sp>
        <p:nvSpPr>
          <p:cNvPr id="59396" name="3 Marcador de número de diapositiva"/>
          <p:cNvSpPr>
            <a:spLocks noGrp="1"/>
          </p:cNvSpPr>
          <p:nvPr>
            <p:ph type="sldNum" sz="quarter" idx="5"/>
          </p:nvPr>
        </p:nvSpPr>
        <p:spPr bwMode="auto">
          <a:noFill/>
          <a:ln>
            <a:miter lim="800000"/>
            <a:headEnd/>
            <a:tailEnd/>
          </a:ln>
        </p:spPr>
        <p:txBody>
          <a:bodyPr/>
          <a:lstStyle/>
          <a:p>
            <a:fld id="{581D4EEF-AE2C-4DF7-B2B4-A753547C745B}" type="slidenum">
              <a:rPr lang="es-CO" altLang="es-CO" smtClean="0">
                <a:solidFill>
                  <a:srgbClr val="000000"/>
                </a:solidFill>
              </a:rPr>
              <a:pPr/>
              <a:t>23</a:t>
            </a:fld>
            <a:endParaRPr lang="es-CO" altLang="es-CO" smtClean="0">
              <a:solidFill>
                <a:srgbClr val="000000"/>
              </a:solidFill>
            </a:endParaRPr>
          </a:p>
        </p:txBody>
      </p:sp>
    </p:spTree>
    <p:extLst>
      <p:ext uri="{BB962C8B-B14F-4D97-AF65-F5344CB8AC3E}">
        <p14:creationId xmlns:p14="http://schemas.microsoft.com/office/powerpoint/2010/main" val="1693359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a:lstStyle/>
          <a:p>
            <a:pPr algn="just" eaLnBrk="1" hangingPunct="1">
              <a:spcBef>
                <a:spcPct val="0"/>
              </a:spcBef>
            </a:pPr>
            <a:endParaRPr lang="es-CO" altLang="es-CO" smtClean="0"/>
          </a:p>
        </p:txBody>
      </p:sp>
      <p:sp>
        <p:nvSpPr>
          <p:cNvPr id="59396" name="3 Marcador de número de diapositiva"/>
          <p:cNvSpPr>
            <a:spLocks noGrp="1"/>
          </p:cNvSpPr>
          <p:nvPr>
            <p:ph type="sldNum" sz="quarter" idx="5"/>
          </p:nvPr>
        </p:nvSpPr>
        <p:spPr bwMode="auto">
          <a:noFill/>
          <a:ln>
            <a:miter lim="800000"/>
            <a:headEnd/>
            <a:tailEnd/>
          </a:ln>
        </p:spPr>
        <p:txBody>
          <a:bodyPr/>
          <a:lstStyle/>
          <a:p>
            <a:fld id="{581D4EEF-AE2C-4DF7-B2B4-A753547C745B}" type="slidenum">
              <a:rPr lang="es-CO" altLang="es-CO" smtClean="0">
                <a:solidFill>
                  <a:srgbClr val="000000"/>
                </a:solidFill>
              </a:rPr>
              <a:pPr/>
              <a:t>24</a:t>
            </a:fld>
            <a:endParaRPr lang="es-CO" altLang="es-CO" smtClean="0">
              <a:solidFill>
                <a:srgbClr val="000000"/>
              </a:solidFill>
            </a:endParaRPr>
          </a:p>
        </p:txBody>
      </p:sp>
    </p:spTree>
    <p:extLst>
      <p:ext uri="{BB962C8B-B14F-4D97-AF65-F5344CB8AC3E}">
        <p14:creationId xmlns:p14="http://schemas.microsoft.com/office/powerpoint/2010/main" val="1181742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a:lstStyle/>
          <a:p>
            <a:pPr algn="just" eaLnBrk="1" hangingPunct="1">
              <a:spcBef>
                <a:spcPct val="0"/>
              </a:spcBef>
            </a:pPr>
            <a:endParaRPr lang="es-CO" altLang="es-CO" smtClean="0"/>
          </a:p>
        </p:txBody>
      </p:sp>
      <p:sp>
        <p:nvSpPr>
          <p:cNvPr id="59396" name="3 Marcador de número de diapositiva"/>
          <p:cNvSpPr>
            <a:spLocks noGrp="1"/>
          </p:cNvSpPr>
          <p:nvPr>
            <p:ph type="sldNum" sz="quarter" idx="5"/>
          </p:nvPr>
        </p:nvSpPr>
        <p:spPr bwMode="auto">
          <a:noFill/>
          <a:ln>
            <a:miter lim="800000"/>
            <a:headEnd/>
            <a:tailEnd/>
          </a:ln>
        </p:spPr>
        <p:txBody>
          <a:bodyPr/>
          <a:lstStyle/>
          <a:p>
            <a:fld id="{581D4EEF-AE2C-4DF7-B2B4-A753547C745B}" type="slidenum">
              <a:rPr lang="es-CO" altLang="es-CO" smtClean="0">
                <a:solidFill>
                  <a:srgbClr val="000000"/>
                </a:solidFill>
              </a:rPr>
              <a:pPr/>
              <a:t>25</a:t>
            </a:fld>
            <a:endParaRPr lang="es-CO" altLang="es-CO" smtClean="0">
              <a:solidFill>
                <a:srgbClr val="000000"/>
              </a:solidFill>
            </a:endParaRPr>
          </a:p>
        </p:txBody>
      </p:sp>
    </p:spTree>
    <p:extLst>
      <p:ext uri="{BB962C8B-B14F-4D97-AF65-F5344CB8AC3E}">
        <p14:creationId xmlns:p14="http://schemas.microsoft.com/office/powerpoint/2010/main" val="3270146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a:lstStyle/>
          <a:p>
            <a:endParaRPr lang="es-CO" altLang="es-CO" smtClean="0"/>
          </a:p>
        </p:txBody>
      </p:sp>
      <p:sp>
        <p:nvSpPr>
          <p:cNvPr id="69636" name="3 Marcador de número de diapositiva"/>
          <p:cNvSpPr>
            <a:spLocks noGrp="1"/>
          </p:cNvSpPr>
          <p:nvPr>
            <p:ph type="sldNum" sz="quarter" idx="5"/>
          </p:nvPr>
        </p:nvSpPr>
        <p:spPr bwMode="auto">
          <a:noFill/>
          <a:ln>
            <a:miter lim="800000"/>
            <a:headEnd/>
            <a:tailEnd/>
          </a:ln>
        </p:spPr>
        <p:txBody>
          <a:bodyPr/>
          <a:lstStyle/>
          <a:p>
            <a:fld id="{7B874D4D-7F28-46C8-B179-644666956E5B}" type="slidenum">
              <a:rPr lang="es-CO" altLang="es-CO" smtClean="0"/>
              <a:pPr/>
              <a:t>26</a:t>
            </a:fld>
            <a:endParaRPr lang="es-CO" altLang="es-CO" smtClean="0"/>
          </a:p>
        </p:txBody>
      </p:sp>
    </p:spTree>
    <p:extLst>
      <p:ext uri="{BB962C8B-B14F-4D97-AF65-F5344CB8AC3E}">
        <p14:creationId xmlns:p14="http://schemas.microsoft.com/office/powerpoint/2010/main" val="223493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a:lstStyle/>
          <a:p>
            <a:endParaRPr lang="es-CO" altLang="es-CO" smtClean="0"/>
          </a:p>
        </p:txBody>
      </p:sp>
      <p:sp>
        <p:nvSpPr>
          <p:cNvPr id="43012" name="3 Marcador de número de diapositiva"/>
          <p:cNvSpPr>
            <a:spLocks noGrp="1"/>
          </p:cNvSpPr>
          <p:nvPr>
            <p:ph type="sldNum" sz="quarter" idx="5"/>
          </p:nvPr>
        </p:nvSpPr>
        <p:spPr bwMode="auto">
          <a:noFill/>
          <a:ln>
            <a:miter lim="800000"/>
            <a:headEnd/>
            <a:tailEnd/>
          </a:ln>
        </p:spPr>
        <p:txBody>
          <a:bodyPr/>
          <a:lstStyle/>
          <a:p>
            <a:fld id="{D3963D5E-98B0-4E31-8D39-A5087CD4B018}" type="slidenum">
              <a:rPr lang="es-CO" altLang="es-CO" smtClean="0"/>
              <a:pPr/>
              <a:t>3</a:t>
            </a:fld>
            <a:endParaRPr lang="es-CO" altLang="es-CO" smtClean="0"/>
          </a:p>
        </p:txBody>
      </p:sp>
    </p:spTree>
    <p:extLst>
      <p:ext uri="{BB962C8B-B14F-4D97-AF65-F5344CB8AC3E}">
        <p14:creationId xmlns:p14="http://schemas.microsoft.com/office/powerpoint/2010/main" val="302474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a:lstStyle/>
          <a:p>
            <a:endParaRPr lang="es-CO" altLang="es-CO" smtClean="0"/>
          </a:p>
        </p:txBody>
      </p:sp>
      <p:sp>
        <p:nvSpPr>
          <p:cNvPr id="44036" name="3 Marcador de número de diapositiva"/>
          <p:cNvSpPr>
            <a:spLocks noGrp="1"/>
          </p:cNvSpPr>
          <p:nvPr>
            <p:ph type="sldNum" sz="quarter" idx="5"/>
          </p:nvPr>
        </p:nvSpPr>
        <p:spPr bwMode="auto">
          <a:noFill/>
          <a:ln>
            <a:miter lim="800000"/>
            <a:headEnd/>
            <a:tailEnd/>
          </a:ln>
        </p:spPr>
        <p:txBody>
          <a:bodyPr/>
          <a:lstStyle/>
          <a:p>
            <a:fld id="{9256374B-8DC9-42E6-B31E-AEC182FC8669}" type="slidenum">
              <a:rPr lang="es-CO" altLang="es-CO" smtClean="0"/>
              <a:pPr/>
              <a:t>6</a:t>
            </a:fld>
            <a:endParaRPr lang="es-CO" altLang="es-CO" smtClean="0"/>
          </a:p>
        </p:txBody>
      </p:sp>
    </p:spTree>
    <p:extLst>
      <p:ext uri="{BB962C8B-B14F-4D97-AF65-F5344CB8AC3E}">
        <p14:creationId xmlns:p14="http://schemas.microsoft.com/office/powerpoint/2010/main" val="134400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a:lstStyle/>
          <a:p>
            <a:endParaRPr lang="es-CO" altLang="es-CO" smtClean="0"/>
          </a:p>
        </p:txBody>
      </p:sp>
      <p:sp>
        <p:nvSpPr>
          <p:cNvPr id="45060" name="3 Marcador de número de diapositiva"/>
          <p:cNvSpPr>
            <a:spLocks noGrp="1"/>
          </p:cNvSpPr>
          <p:nvPr>
            <p:ph type="sldNum" sz="quarter" idx="5"/>
          </p:nvPr>
        </p:nvSpPr>
        <p:spPr bwMode="auto">
          <a:noFill/>
          <a:ln>
            <a:miter lim="800000"/>
            <a:headEnd/>
            <a:tailEnd/>
          </a:ln>
        </p:spPr>
        <p:txBody>
          <a:bodyPr/>
          <a:lstStyle/>
          <a:p>
            <a:fld id="{2565B4DF-136D-4491-9BD8-5D494F14117A}" type="slidenum">
              <a:rPr lang="es-CO" altLang="es-CO" smtClean="0"/>
              <a:pPr/>
              <a:t>7</a:t>
            </a:fld>
            <a:endParaRPr lang="es-CO" altLang="es-CO" smtClean="0"/>
          </a:p>
        </p:txBody>
      </p:sp>
    </p:spTree>
    <p:extLst>
      <p:ext uri="{BB962C8B-B14F-4D97-AF65-F5344CB8AC3E}">
        <p14:creationId xmlns:p14="http://schemas.microsoft.com/office/powerpoint/2010/main" val="86920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a:lstStyle/>
          <a:p>
            <a:pPr algn="just" eaLnBrk="1" hangingPunct="1">
              <a:spcBef>
                <a:spcPct val="0"/>
              </a:spcBef>
            </a:pPr>
            <a:endParaRPr lang="es-CO" altLang="es-CO" smtClean="0"/>
          </a:p>
        </p:txBody>
      </p:sp>
      <p:sp>
        <p:nvSpPr>
          <p:cNvPr id="59396" name="3 Marcador de número de diapositiva"/>
          <p:cNvSpPr>
            <a:spLocks noGrp="1"/>
          </p:cNvSpPr>
          <p:nvPr>
            <p:ph type="sldNum" sz="quarter" idx="5"/>
          </p:nvPr>
        </p:nvSpPr>
        <p:spPr bwMode="auto">
          <a:noFill/>
          <a:ln>
            <a:miter lim="800000"/>
            <a:headEnd/>
            <a:tailEnd/>
          </a:ln>
        </p:spPr>
        <p:txBody>
          <a:bodyPr/>
          <a:lstStyle/>
          <a:p>
            <a:fld id="{581D4EEF-AE2C-4DF7-B2B4-A753547C745B}" type="slidenum">
              <a:rPr lang="es-CO" altLang="es-CO" smtClean="0">
                <a:solidFill>
                  <a:srgbClr val="000000"/>
                </a:solidFill>
              </a:rPr>
              <a:pPr/>
              <a:t>9</a:t>
            </a:fld>
            <a:endParaRPr lang="es-CO" altLang="es-CO" smtClean="0">
              <a:solidFill>
                <a:srgbClr val="000000"/>
              </a:solidFill>
            </a:endParaRPr>
          </a:p>
        </p:txBody>
      </p:sp>
    </p:spTree>
    <p:extLst>
      <p:ext uri="{BB962C8B-B14F-4D97-AF65-F5344CB8AC3E}">
        <p14:creationId xmlns:p14="http://schemas.microsoft.com/office/powerpoint/2010/main" val="259805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a:lstStyle/>
          <a:p>
            <a:pPr algn="just" eaLnBrk="1" hangingPunct="1">
              <a:spcBef>
                <a:spcPct val="0"/>
              </a:spcBef>
            </a:pPr>
            <a:endParaRPr lang="es-CO" altLang="es-CO" smtClean="0"/>
          </a:p>
        </p:txBody>
      </p:sp>
      <p:sp>
        <p:nvSpPr>
          <p:cNvPr id="59396" name="3 Marcador de número de diapositiva"/>
          <p:cNvSpPr>
            <a:spLocks noGrp="1"/>
          </p:cNvSpPr>
          <p:nvPr>
            <p:ph type="sldNum" sz="quarter" idx="5"/>
          </p:nvPr>
        </p:nvSpPr>
        <p:spPr bwMode="auto">
          <a:noFill/>
          <a:ln>
            <a:miter lim="800000"/>
            <a:headEnd/>
            <a:tailEnd/>
          </a:ln>
        </p:spPr>
        <p:txBody>
          <a:bodyPr/>
          <a:lstStyle/>
          <a:p>
            <a:fld id="{581D4EEF-AE2C-4DF7-B2B4-A753547C745B}" type="slidenum">
              <a:rPr lang="es-CO" altLang="es-CO" smtClean="0">
                <a:solidFill>
                  <a:srgbClr val="000000"/>
                </a:solidFill>
              </a:rPr>
              <a:pPr/>
              <a:t>10</a:t>
            </a:fld>
            <a:endParaRPr lang="es-CO" altLang="es-CO" smtClean="0">
              <a:solidFill>
                <a:srgbClr val="000000"/>
              </a:solidFill>
            </a:endParaRPr>
          </a:p>
        </p:txBody>
      </p:sp>
    </p:spTree>
    <p:extLst>
      <p:ext uri="{BB962C8B-B14F-4D97-AF65-F5344CB8AC3E}">
        <p14:creationId xmlns:p14="http://schemas.microsoft.com/office/powerpoint/2010/main" val="2337381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a:lstStyle/>
          <a:p>
            <a:pPr algn="just" eaLnBrk="1" hangingPunct="1">
              <a:spcBef>
                <a:spcPct val="0"/>
              </a:spcBef>
            </a:pPr>
            <a:endParaRPr lang="es-CO" altLang="es-CO" smtClean="0"/>
          </a:p>
        </p:txBody>
      </p:sp>
      <p:sp>
        <p:nvSpPr>
          <p:cNvPr id="59396" name="3 Marcador de número de diapositiva"/>
          <p:cNvSpPr>
            <a:spLocks noGrp="1"/>
          </p:cNvSpPr>
          <p:nvPr>
            <p:ph type="sldNum" sz="quarter" idx="5"/>
          </p:nvPr>
        </p:nvSpPr>
        <p:spPr bwMode="auto">
          <a:noFill/>
          <a:ln>
            <a:miter lim="800000"/>
            <a:headEnd/>
            <a:tailEnd/>
          </a:ln>
        </p:spPr>
        <p:txBody>
          <a:bodyPr/>
          <a:lstStyle/>
          <a:p>
            <a:fld id="{581D4EEF-AE2C-4DF7-B2B4-A753547C745B}" type="slidenum">
              <a:rPr lang="es-CO" altLang="es-CO" smtClean="0">
                <a:solidFill>
                  <a:srgbClr val="000000"/>
                </a:solidFill>
              </a:rPr>
              <a:pPr/>
              <a:t>11</a:t>
            </a:fld>
            <a:endParaRPr lang="es-CO" altLang="es-CO" smtClean="0">
              <a:solidFill>
                <a:srgbClr val="000000"/>
              </a:solidFill>
            </a:endParaRPr>
          </a:p>
        </p:txBody>
      </p:sp>
    </p:spTree>
    <p:extLst>
      <p:ext uri="{BB962C8B-B14F-4D97-AF65-F5344CB8AC3E}">
        <p14:creationId xmlns:p14="http://schemas.microsoft.com/office/powerpoint/2010/main" val="148715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a:lstStyle/>
          <a:p>
            <a:pPr algn="just" eaLnBrk="1" hangingPunct="1">
              <a:spcBef>
                <a:spcPct val="0"/>
              </a:spcBef>
            </a:pPr>
            <a:endParaRPr lang="es-CO" altLang="es-CO" smtClean="0"/>
          </a:p>
        </p:txBody>
      </p:sp>
      <p:sp>
        <p:nvSpPr>
          <p:cNvPr id="59396" name="3 Marcador de número de diapositiva"/>
          <p:cNvSpPr>
            <a:spLocks noGrp="1"/>
          </p:cNvSpPr>
          <p:nvPr>
            <p:ph type="sldNum" sz="quarter" idx="5"/>
          </p:nvPr>
        </p:nvSpPr>
        <p:spPr bwMode="auto">
          <a:noFill/>
          <a:ln>
            <a:miter lim="800000"/>
            <a:headEnd/>
            <a:tailEnd/>
          </a:ln>
        </p:spPr>
        <p:txBody>
          <a:bodyPr/>
          <a:lstStyle/>
          <a:p>
            <a:fld id="{581D4EEF-AE2C-4DF7-B2B4-A753547C745B}" type="slidenum">
              <a:rPr lang="es-CO" altLang="es-CO" smtClean="0">
                <a:solidFill>
                  <a:srgbClr val="000000"/>
                </a:solidFill>
              </a:rPr>
              <a:pPr/>
              <a:t>12</a:t>
            </a:fld>
            <a:endParaRPr lang="es-CO" altLang="es-CO" smtClean="0">
              <a:solidFill>
                <a:srgbClr val="000000"/>
              </a:solidFill>
            </a:endParaRPr>
          </a:p>
        </p:txBody>
      </p:sp>
    </p:spTree>
    <p:extLst>
      <p:ext uri="{BB962C8B-B14F-4D97-AF65-F5344CB8AC3E}">
        <p14:creationId xmlns:p14="http://schemas.microsoft.com/office/powerpoint/2010/main" val="2266445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C51DE19A-7243-44C6-ADAA-5E4454122EB0}" type="datetimeFigureOut">
              <a:rPr lang="es-ES" altLang="es-CO"/>
              <a:pPr>
                <a:defRPr/>
              </a:pPr>
              <a:t>06/07/2015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CD4907E9-2866-41BB-A35F-940B544165F7}" type="slidenum">
              <a:rPr lang="es-ES" altLang="es-CO"/>
              <a:pPr>
                <a:defRPr/>
              </a:pPr>
              <a:t>‹Nº›</a:t>
            </a:fld>
            <a:endParaRPr lang="es-ES" alt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FF5DE8A7-893B-49C5-909B-3BE1813FD203}" type="datetimeFigureOut">
              <a:rPr lang="es-ES" altLang="es-CO"/>
              <a:pPr>
                <a:defRPr/>
              </a:pPr>
              <a:t>06/07/2015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C358AA23-91B2-40B9-8D3A-28001B40A3B7}" type="slidenum">
              <a:rPr lang="es-ES" altLang="es-CO"/>
              <a:pPr>
                <a:defRPr/>
              </a:pPr>
              <a:t>‹Nº›</a:t>
            </a:fld>
            <a:endParaRPr lang="es-ES" alt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D991DDC5-B601-437F-8E03-5E1CDBD4A21D}" type="datetimeFigureOut">
              <a:rPr lang="es-ES" altLang="es-CO"/>
              <a:pPr>
                <a:defRPr/>
              </a:pPr>
              <a:t>06/07/2015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9AEDDEF2-548E-43F5-B3DD-89812D97D2A8}" type="slidenum">
              <a:rPr lang="es-ES" altLang="es-CO"/>
              <a:pPr>
                <a:defRPr/>
              </a:pPr>
              <a:t>‹Nº›</a:t>
            </a:fld>
            <a:endParaRPr lang="es-ES" alt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762EE3AE-CED6-46FC-9E04-A251214A6FC2}" type="datetimeFigureOut">
              <a:rPr lang="es-ES" altLang="es-CO"/>
              <a:pPr>
                <a:defRPr/>
              </a:pPr>
              <a:t>06/07/2015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EB9AB73A-3CDB-401E-AFC7-D0573DDF9614}" type="slidenum">
              <a:rPr lang="es-ES" altLang="es-CO"/>
              <a:pPr>
                <a:defRPr/>
              </a:pPr>
              <a:t>‹Nº›</a:t>
            </a:fld>
            <a:endParaRPr lang="es-ES" altLang="es-C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7AC0CF04-3C4C-47B0-8AE1-7947E648F891}" type="datetimeFigureOut">
              <a:rPr lang="es-ES" altLang="es-CO"/>
              <a:pPr>
                <a:defRPr/>
              </a:pPr>
              <a:t>06/07/2015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F88A3893-FD51-495B-A6FD-5572EB1BDB32}" type="slidenum">
              <a:rPr lang="es-ES" altLang="es-CO"/>
              <a:pPr>
                <a:defRPr/>
              </a:pPr>
              <a:t>‹Nº›</a:t>
            </a:fld>
            <a:endParaRPr lang="es-ES" altLang="es-C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E7101B5F-E2E1-44BC-9875-DE41C5292411}" type="datetimeFigureOut">
              <a:rPr lang="es-ES" altLang="es-CO"/>
              <a:pPr>
                <a:defRPr/>
              </a:pPr>
              <a:t>06/07/2015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74FF0A56-6612-4611-8BA8-CB0D69057925}" type="slidenum">
              <a:rPr lang="es-ES" altLang="es-CO"/>
              <a:pPr>
                <a:defRPr/>
              </a:pPr>
              <a:t>‹Nº›</a:t>
            </a:fld>
            <a:endParaRPr lang="es-ES" altLang="es-C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83D4735D-5A3A-4E38-87A3-6770113F2BD3}" type="datetimeFigureOut">
              <a:rPr lang="es-ES" altLang="es-CO"/>
              <a:pPr>
                <a:defRPr/>
              </a:pPr>
              <a:t>06/07/2015</a:t>
            </a:fld>
            <a:endParaRPr lang="es-ES" altLang="es-CO"/>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92C71902-B2FB-4187-9DE6-12488A05467F}" type="slidenum">
              <a:rPr lang="es-ES" altLang="es-CO"/>
              <a:pPr>
                <a:defRPr/>
              </a:pPr>
              <a:t>‹Nº›</a:t>
            </a:fld>
            <a:endParaRPr lang="es-ES" altLang="es-C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8DA265AC-6831-4FD4-A159-7DEAAD486D99}" type="datetimeFigureOut">
              <a:rPr lang="es-ES" altLang="es-CO"/>
              <a:pPr>
                <a:defRPr/>
              </a:pPr>
              <a:t>06/07/2015</a:t>
            </a:fld>
            <a:endParaRPr lang="es-ES" altLang="es-CO"/>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BC0FFAF7-8AA9-4B5E-B501-2FCA4FE037C4}" type="slidenum">
              <a:rPr lang="es-ES" altLang="es-CO"/>
              <a:pPr>
                <a:defRPr/>
              </a:pPr>
              <a:t>‹Nº›</a:t>
            </a:fld>
            <a:endParaRPr lang="es-ES" altLang="es-C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CFAFA07C-2F0B-4C7A-8C39-72AFE9BF2D0A}" type="datetimeFigureOut">
              <a:rPr lang="es-ES" altLang="es-CO"/>
              <a:pPr>
                <a:defRPr/>
              </a:pPr>
              <a:t>06/07/2015</a:t>
            </a:fld>
            <a:endParaRPr lang="es-ES" altLang="es-CO"/>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741D0CB4-6B13-4024-BA7F-691AD14C719E}" type="slidenum">
              <a:rPr lang="es-ES" altLang="es-CO"/>
              <a:pPr>
                <a:defRPr/>
              </a:pPr>
              <a:t>‹Nº›</a:t>
            </a:fld>
            <a:endParaRPr lang="es-ES" altLang="es-C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F29D2C44-2395-41E4-B5B8-6CA9B0BFEE24}" type="datetimeFigureOut">
              <a:rPr lang="es-ES" altLang="es-CO"/>
              <a:pPr>
                <a:defRPr/>
              </a:pPr>
              <a:t>06/07/2015</a:t>
            </a:fld>
            <a:endParaRPr lang="es-ES" altLang="es-CO"/>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E462B701-B55D-4668-9AF2-90C5F8C36CA4}" type="slidenum">
              <a:rPr lang="es-ES" altLang="es-CO"/>
              <a:pPr>
                <a:defRPr/>
              </a:pPr>
              <a:t>‹Nº›</a:t>
            </a:fld>
            <a:endParaRPr lang="es-ES" altLang="es-C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25CFB28-72E6-49CD-BE41-BF9BC934BC6F}" type="datetimeFigureOut">
              <a:rPr lang="es-ES" altLang="es-CO"/>
              <a:pPr>
                <a:defRPr/>
              </a:pPr>
              <a:t>06/07/2015</a:t>
            </a:fld>
            <a:endParaRPr lang="es-ES" altLang="es-CO"/>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175F6505-691B-494B-915F-B362B4AA78EB}" type="slidenum">
              <a:rPr lang="es-ES" altLang="es-CO"/>
              <a:pPr>
                <a:defRPr/>
              </a:pPr>
              <a:t>‹Nº›</a:t>
            </a:fld>
            <a:endParaRPr lang="es-ES" alt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350A968-37F0-4065-B85B-6F73BFF02D26}" type="datetimeFigureOut">
              <a:rPr lang="es-ES" altLang="es-CO"/>
              <a:pPr>
                <a:defRPr/>
              </a:pPr>
              <a:t>06/07/2015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90403146-DA33-412E-AB58-33C13E0EA5C3}" type="slidenum">
              <a:rPr lang="es-ES" altLang="es-CO"/>
              <a:pPr>
                <a:defRPr/>
              </a:pPr>
              <a:t>‹Nº›</a:t>
            </a:fld>
            <a:endParaRPr lang="es-ES" altLang="es-C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90BB54C1-F0D0-4269-8C1C-285BDA8B7795}" type="datetimeFigureOut">
              <a:rPr lang="es-ES" altLang="es-CO"/>
              <a:pPr>
                <a:defRPr/>
              </a:pPr>
              <a:t>06/07/2015</a:t>
            </a:fld>
            <a:endParaRPr lang="es-ES" altLang="es-CO"/>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C1A5E38A-BA46-4F74-96CA-8AE15AE0DC94}" type="slidenum">
              <a:rPr lang="es-ES" altLang="es-CO"/>
              <a:pPr>
                <a:defRPr/>
              </a:pPr>
              <a:t>‹Nº›</a:t>
            </a:fld>
            <a:endParaRPr lang="es-ES" altLang="es-C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9BA93409-ED3A-4FFC-BB54-D964D1F11668}" type="datetimeFigureOut">
              <a:rPr lang="es-ES" altLang="es-CO"/>
              <a:pPr>
                <a:defRPr/>
              </a:pPr>
              <a:t>06/07/2015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45599AB4-CEAB-4CF4-A11F-9CE718A3EED9}" type="slidenum">
              <a:rPr lang="es-ES" altLang="es-CO"/>
              <a:pPr>
                <a:defRPr/>
              </a:pPr>
              <a:t>‹Nº›</a:t>
            </a:fld>
            <a:endParaRPr lang="es-ES" altLang="es-C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8EB8B6D9-1D0C-4BE1-8704-BEB1E1EC6183}" type="datetimeFigureOut">
              <a:rPr lang="es-ES" altLang="es-CO"/>
              <a:pPr>
                <a:defRPr/>
              </a:pPr>
              <a:t>06/07/2015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CDEA76B0-60FD-413E-83C0-7BA19E5403A4}" type="slidenum">
              <a:rPr lang="es-ES" altLang="es-CO"/>
              <a:pPr>
                <a:defRPr/>
              </a:pPr>
              <a:t>‹Nº›</a:t>
            </a:fld>
            <a:endParaRPr lang="es-ES" altLang="es-C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3" name="2 Marcador de fecha"/>
          <p:cNvSpPr>
            <a:spLocks noGrp="1"/>
          </p:cNvSpPr>
          <p:nvPr>
            <p:ph type="dt" sz="half" idx="10"/>
          </p:nvPr>
        </p:nvSpPr>
        <p:spPr>
          <a:xfrm>
            <a:off x="457200" y="6243638"/>
            <a:ext cx="2133600" cy="457200"/>
          </a:xfrm>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es-ES" altLang="en-US"/>
          </a:p>
        </p:txBody>
      </p:sp>
      <p:sp>
        <p:nvSpPr>
          <p:cNvPr id="4" name="3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ltLang="en-US"/>
          </a:p>
        </p:txBody>
      </p:sp>
      <p:sp>
        <p:nvSpPr>
          <p:cNvPr id="5" name="4 Marcador de número de diapositiva"/>
          <p:cNvSpPr>
            <a:spLocks noGrp="1"/>
          </p:cNvSpPr>
          <p:nvPr>
            <p:ph type="sldNum" sz="quarter" idx="12"/>
          </p:nvPr>
        </p:nvSpPr>
        <p:spPr>
          <a:xfrm>
            <a:off x="6553200" y="6243638"/>
            <a:ext cx="2133600" cy="457200"/>
          </a:xfrm>
        </p:spPr>
        <p:txBody>
          <a:bodyPr/>
          <a:lstStyle>
            <a:lvl1pPr>
              <a:defRPr/>
            </a:lvl1pPr>
          </a:lstStyle>
          <a:p>
            <a:pPr>
              <a:defRPr/>
            </a:pPr>
            <a:fld id="{16D03BD9-96F4-4C00-A95A-A0600047A3D8}" type="slidenum">
              <a:rPr lang="es-ES" altLang="en-US"/>
              <a:pPr>
                <a:defRPr/>
              </a:pPr>
              <a:t>‹Nº›</a:t>
            </a:fld>
            <a:endParaRPr lang="es-E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243638"/>
            <a:ext cx="2133600" cy="457200"/>
          </a:xfrm>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es-ES" altLang="en-U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ltLang="en-US"/>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pPr>
              <a:defRPr/>
            </a:pPr>
            <a:fld id="{D44C0D55-636A-4D4D-B8CF-7D3F14F7D37E}" type="slidenum">
              <a:rPr lang="es-ES" altLang="en-US"/>
              <a:pPr>
                <a:defRPr/>
              </a:pPr>
              <a:t>‹Nº›</a:t>
            </a:fld>
            <a:endParaRPr lang="es-E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31F06AF9-D4DB-43AE-B70A-0645F3640814}" type="datetime3">
              <a:rPr lang="en-US" altLang="es-CO"/>
              <a:pPr>
                <a:defRPr/>
              </a:pPr>
              <a:t>6 July 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51427F11-3233-4655-9C15-718A4B37BE4F}" type="slidenum">
              <a:rPr lang="es-ES" altLang="es-CO"/>
              <a:pPr>
                <a:defRPr/>
              </a:pPr>
              <a:t>‹Nº›</a:t>
            </a:fld>
            <a:endParaRPr lang="es-ES" altLang="es-CO"/>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31F06AF9-D4DB-43AE-B70A-0645F3640814}" type="datetime3">
              <a:rPr lang="en-US" altLang="es-CO"/>
              <a:pPr>
                <a:defRPr/>
              </a:pPr>
              <a:t>6 July 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45A0BAC0-9C8F-4A68-8EEE-1FEE5AC989BE}" type="slidenum">
              <a:rPr lang="es-ES" altLang="es-CO"/>
              <a:pPr>
                <a:defRPr/>
              </a:pPr>
              <a:t>‹Nº›</a:t>
            </a:fld>
            <a:endParaRPr lang="es-ES" altLang="es-C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31F06AF9-D4DB-43AE-B70A-0645F3640814}" type="datetime3">
              <a:rPr lang="en-US" altLang="es-CO"/>
              <a:pPr>
                <a:defRPr/>
              </a:pPr>
              <a:t>6 July 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A6914BB4-6C57-4914-BF7D-4EFB0BFAC4FB}" type="slidenum">
              <a:rPr lang="es-ES" altLang="es-CO"/>
              <a:pPr>
                <a:defRPr/>
              </a:pPr>
              <a:t>‹Nº›</a:t>
            </a:fld>
            <a:endParaRPr lang="es-ES" altLang="es-CO"/>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31F06AF9-D4DB-43AE-B70A-0645F3640814}" type="datetime3">
              <a:rPr lang="en-US" altLang="es-CO"/>
              <a:pPr>
                <a:defRPr/>
              </a:pPr>
              <a:t>6 July 2015</a:t>
            </a:fld>
            <a:endParaRPr lang="es-ES" altLang="es-CO"/>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513C7A7F-54C2-4621-AF22-6F65A8AFDD3A}" type="slidenum">
              <a:rPr lang="es-ES" altLang="es-CO"/>
              <a:pPr>
                <a:defRPr/>
              </a:pPr>
              <a:t>‹Nº›</a:t>
            </a:fld>
            <a:endParaRPr lang="es-ES" altLang="es-CO"/>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31F06AF9-D4DB-43AE-B70A-0645F3640814}" type="datetime3">
              <a:rPr lang="en-US" altLang="es-CO"/>
              <a:pPr>
                <a:defRPr/>
              </a:pPr>
              <a:t>6 July 2015</a:t>
            </a:fld>
            <a:endParaRPr lang="es-ES" altLang="es-CO"/>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C97546A9-BF0E-4AE7-960C-BAA0A19FEF97}" type="slidenum">
              <a:rPr lang="es-ES" altLang="es-CO"/>
              <a:pPr>
                <a:defRPr/>
              </a:pPr>
              <a:t>‹Nº›</a:t>
            </a:fld>
            <a:endParaRPr lang="es-ES" alt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585EAF50-7CE7-4CCB-8B02-FDF131ED8083}" type="datetimeFigureOut">
              <a:rPr lang="es-ES" altLang="es-CO"/>
              <a:pPr>
                <a:defRPr/>
              </a:pPr>
              <a:t>06/07/2015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30F1AA5B-CB41-4B24-92A8-B8347150923F}" type="slidenum">
              <a:rPr lang="es-ES" altLang="es-CO"/>
              <a:pPr>
                <a:defRPr/>
              </a:pPr>
              <a:t>‹Nº›</a:t>
            </a:fld>
            <a:endParaRPr lang="es-ES" altLang="es-CO"/>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31F06AF9-D4DB-43AE-B70A-0645F3640814}" type="datetime3">
              <a:rPr lang="en-US" altLang="es-CO"/>
              <a:pPr>
                <a:defRPr/>
              </a:pPr>
              <a:t>6 July 2015</a:t>
            </a:fld>
            <a:endParaRPr lang="es-ES" altLang="es-CO"/>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F184DB57-37F8-48D9-8020-F65B938431AF}" type="slidenum">
              <a:rPr lang="es-ES" altLang="es-CO"/>
              <a:pPr>
                <a:defRPr/>
              </a:pPr>
              <a:t>‹Nº›</a:t>
            </a:fld>
            <a:endParaRPr lang="es-ES" altLang="es-CO"/>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31F06AF9-D4DB-43AE-B70A-0645F3640814}" type="datetime3">
              <a:rPr lang="en-US" altLang="es-CO"/>
              <a:pPr>
                <a:defRPr/>
              </a:pPr>
              <a:t>6 July 2015</a:t>
            </a:fld>
            <a:endParaRPr lang="es-ES" altLang="es-CO"/>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A970E076-A267-4913-8BC5-E5BB40A6A8C5}" type="slidenum">
              <a:rPr lang="es-ES" altLang="es-CO"/>
              <a:pPr>
                <a:defRPr/>
              </a:pPr>
              <a:t>‹Nº›</a:t>
            </a:fld>
            <a:endParaRPr lang="es-ES" altLang="es-CO"/>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31F06AF9-D4DB-43AE-B70A-0645F3640814}" type="datetime3">
              <a:rPr lang="en-US" altLang="es-CO"/>
              <a:pPr>
                <a:defRPr/>
              </a:pPr>
              <a:t>6 July 2015</a:t>
            </a:fld>
            <a:endParaRPr lang="es-ES" altLang="es-CO"/>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E834659F-C0D7-4263-AED6-F6898CE60BB0}" type="slidenum">
              <a:rPr lang="es-ES" altLang="es-CO"/>
              <a:pPr>
                <a:defRPr/>
              </a:pPr>
              <a:t>‹Nº›</a:t>
            </a:fld>
            <a:endParaRPr lang="es-ES" altLang="es-CO"/>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31F06AF9-D4DB-43AE-B70A-0645F3640814}" type="datetime3">
              <a:rPr lang="en-US" altLang="es-CO"/>
              <a:pPr>
                <a:defRPr/>
              </a:pPr>
              <a:t>6 July 2015</a:t>
            </a:fld>
            <a:endParaRPr lang="es-ES" altLang="es-CO"/>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DCAECC3D-0903-44AB-9796-C770D8179934}" type="slidenum">
              <a:rPr lang="es-ES" altLang="es-CO"/>
              <a:pPr>
                <a:defRPr/>
              </a:pPr>
              <a:t>‹Nº›</a:t>
            </a:fld>
            <a:endParaRPr lang="es-ES" altLang="es-CO"/>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31F06AF9-D4DB-43AE-B70A-0645F3640814}" type="datetime3">
              <a:rPr lang="en-US" altLang="es-CO"/>
              <a:pPr>
                <a:defRPr/>
              </a:pPr>
              <a:t>6 July 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127EBDC-142A-4FE9-A099-92AB37B1F776}" type="slidenum">
              <a:rPr lang="es-ES" altLang="es-CO"/>
              <a:pPr>
                <a:defRPr/>
              </a:pPr>
              <a:t>‹Nº›</a:t>
            </a:fld>
            <a:endParaRPr lang="es-ES" altLang="es-CO"/>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31F06AF9-D4DB-43AE-B70A-0645F3640814}" type="datetime3">
              <a:rPr lang="en-US" altLang="es-CO"/>
              <a:pPr>
                <a:defRPr/>
              </a:pPr>
              <a:t>6 July 2015</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1B22CFA8-C020-4F72-A1A6-DFF4F532761E}" type="slidenum">
              <a:rPr lang="es-ES" altLang="es-CO"/>
              <a:pPr>
                <a:defRPr/>
              </a:pPr>
              <a:t>‹Nº›</a:t>
            </a:fld>
            <a:endParaRPr lang="es-ES" alt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E848EB49-9ADE-43B9-81F8-03682BD4FEA6}" type="datetimeFigureOut">
              <a:rPr lang="es-ES" altLang="es-CO"/>
              <a:pPr>
                <a:defRPr/>
              </a:pPr>
              <a:t>06/07/2015</a:t>
            </a:fld>
            <a:endParaRPr lang="es-ES" altLang="es-CO"/>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19AC2AC2-84D6-43FC-96A8-4F8AFF4B80AF}" type="slidenum">
              <a:rPr lang="es-ES" altLang="es-CO"/>
              <a:pPr>
                <a:defRPr/>
              </a:pPr>
              <a:t>‹Nº›</a:t>
            </a:fld>
            <a:endParaRPr lang="es-ES" alt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90D834A2-2822-475B-AA57-9E5394967096}" type="datetimeFigureOut">
              <a:rPr lang="es-ES" altLang="es-CO"/>
              <a:pPr>
                <a:defRPr/>
              </a:pPr>
              <a:t>06/07/2015</a:t>
            </a:fld>
            <a:endParaRPr lang="es-ES" altLang="es-CO"/>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A52D1624-F4E5-4E84-897D-8A2659D2B5F4}" type="slidenum">
              <a:rPr lang="es-ES" altLang="es-CO"/>
              <a:pPr>
                <a:defRPr/>
              </a:pPr>
              <a:t>‹Nº›</a:t>
            </a:fld>
            <a:endParaRPr lang="es-ES" alt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486FDDA0-590E-4037-B8C5-1EA917BC37AC}" type="datetimeFigureOut">
              <a:rPr lang="es-ES" altLang="es-CO"/>
              <a:pPr>
                <a:defRPr/>
              </a:pPr>
              <a:t>06/07/2015</a:t>
            </a:fld>
            <a:endParaRPr lang="es-ES" altLang="es-CO"/>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14C80267-E50B-4105-8044-99A5A716A63B}" type="slidenum">
              <a:rPr lang="es-ES" altLang="es-CO"/>
              <a:pPr>
                <a:defRPr/>
              </a:pPr>
              <a:t>‹Nº›</a:t>
            </a:fld>
            <a:endParaRPr lang="es-ES" alt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F2C6EBE5-1AD1-4A59-8178-0C9FA22BCABE}" type="datetimeFigureOut">
              <a:rPr lang="es-ES" altLang="es-CO"/>
              <a:pPr>
                <a:defRPr/>
              </a:pPr>
              <a:t>06/07/2015</a:t>
            </a:fld>
            <a:endParaRPr lang="es-ES" altLang="es-CO"/>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8851D662-2338-489E-B374-C10AEB4575F4}" type="slidenum">
              <a:rPr lang="es-ES" altLang="es-CO"/>
              <a:pPr>
                <a:defRPr/>
              </a:pPr>
              <a:t>‹Nº›</a:t>
            </a:fld>
            <a:endParaRPr lang="es-ES" alt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AA42C191-1A1B-401F-BE2C-9068C7CED1F9}" type="datetimeFigureOut">
              <a:rPr lang="es-ES" altLang="es-CO"/>
              <a:pPr>
                <a:defRPr/>
              </a:pPr>
              <a:t>06/07/2015</a:t>
            </a:fld>
            <a:endParaRPr lang="es-ES" altLang="es-CO"/>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58D0CE58-93C3-47DB-B1E3-8B4CA8802DE1}" type="slidenum">
              <a:rPr lang="es-ES" altLang="es-CO"/>
              <a:pPr>
                <a:defRPr/>
              </a:pPr>
              <a:t>‹Nº›</a:t>
            </a:fld>
            <a:endParaRPr lang="es-ES" alt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8A8FDB12-7346-4A14-BEF4-045AA6488502}" type="datetimeFigureOut">
              <a:rPr lang="es-ES" altLang="es-CO"/>
              <a:pPr>
                <a:defRPr/>
              </a:pPr>
              <a:t>06/07/2015</a:t>
            </a:fld>
            <a:endParaRPr lang="es-ES" altLang="es-CO"/>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4D907C5F-1846-42CE-9775-3C01EA5769CF}" type="slidenum">
              <a:rPr lang="es-ES" altLang="es-CO"/>
              <a:pPr>
                <a:defRPr/>
              </a:pPr>
              <a:t>‹Nº›</a:t>
            </a:fld>
            <a:endParaRPr lang="es-ES" alt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ltLang="es-CO" smtClean="0"/>
              <a:t>Clic para editar título</a:t>
            </a:r>
            <a:endParaRPr lang="es-ES" altLang="es-CO" smtClean="0"/>
          </a:p>
        </p:txBody>
      </p:sp>
      <p:sp>
        <p:nvSpPr>
          <p:cNvPr id="2051"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ltLang="es-CO" smtClean="0"/>
              <a:t>Haga clic para modificar el estilo de texto del patrón</a:t>
            </a:r>
          </a:p>
          <a:p>
            <a:pPr lvl="1"/>
            <a:r>
              <a:rPr lang="es-ES_tradnl" altLang="es-CO" smtClean="0"/>
              <a:t>Segundo nivel</a:t>
            </a:r>
          </a:p>
          <a:p>
            <a:pPr lvl="2"/>
            <a:r>
              <a:rPr lang="es-ES_tradnl" altLang="es-CO" smtClean="0"/>
              <a:t>Tercer nivel</a:t>
            </a:r>
          </a:p>
          <a:p>
            <a:pPr lvl="3"/>
            <a:r>
              <a:rPr lang="es-ES_tradnl" altLang="es-CO" smtClean="0"/>
              <a:t>Cuarto nivel</a:t>
            </a:r>
          </a:p>
          <a:p>
            <a:pPr lvl="4"/>
            <a:r>
              <a:rPr lang="es-ES_tradnl" altLang="es-CO" smtClean="0"/>
              <a:t>Quinto nivel</a:t>
            </a:r>
            <a:endParaRPr lang="es-ES" altLang="es-CO"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8D9F58F3-A0AF-4A93-B02F-A5EA6387D0D7}" type="datetimeFigureOut">
              <a:rPr lang="es-ES" altLang="es-CO"/>
              <a:pPr>
                <a:defRPr/>
              </a:pPr>
              <a:t>06/07/2015</a:t>
            </a:fld>
            <a:endParaRPr lang="es-ES" altLang="es-CO"/>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E9207904-DF47-4F80-9490-0B8889285E50}" type="slidenum">
              <a:rPr lang="es-ES" altLang="es-CO"/>
              <a:pPr>
                <a:defRPr/>
              </a:pPr>
              <a:t>‹Nº›</a:t>
            </a:fld>
            <a:endParaRPr lang="es-ES" altLang="es-CO"/>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 id="2147484596" r:id="rId9"/>
    <p:sldLayoutId id="2147484597" r:id="rId10"/>
    <p:sldLayoutId id="2147484598"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ltLang="es-CO" smtClean="0"/>
              <a:t>Clic para editar título</a:t>
            </a:r>
            <a:endParaRPr lang="es-ES" altLang="es-CO" smtClean="0"/>
          </a:p>
        </p:txBody>
      </p:sp>
      <p:sp>
        <p:nvSpPr>
          <p:cNvPr id="4099"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ltLang="es-CO" smtClean="0"/>
              <a:t>Haga clic para modificar el estilo de texto del patrón</a:t>
            </a:r>
          </a:p>
          <a:p>
            <a:pPr lvl="1"/>
            <a:r>
              <a:rPr lang="es-ES_tradnl" altLang="es-CO" smtClean="0"/>
              <a:t>Segundo nivel</a:t>
            </a:r>
          </a:p>
          <a:p>
            <a:pPr lvl="2"/>
            <a:r>
              <a:rPr lang="es-ES_tradnl" altLang="es-CO" smtClean="0"/>
              <a:t>Tercer nivel</a:t>
            </a:r>
          </a:p>
          <a:p>
            <a:pPr lvl="3"/>
            <a:r>
              <a:rPr lang="es-ES_tradnl" altLang="es-CO" smtClean="0"/>
              <a:t>Cuarto nivel</a:t>
            </a:r>
          </a:p>
          <a:p>
            <a:pPr lvl="4"/>
            <a:r>
              <a:rPr lang="es-ES_tradnl" altLang="es-CO" smtClean="0"/>
              <a:t>Quinto nivel</a:t>
            </a:r>
            <a:endParaRPr lang="es-ES" altLang="es-CO"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12230C14-2581-4146-B495-172153003CA9}" type="datetimeFigureOut">
              <a:rPr lang="es-ES" altLang="es-CO"/>
              <a:pPr>
                <a:defRPr/>
              </a:pPr>
              <a:t>06/07/2015</a:t>
            </a:fld>
            <a:endParaRPr lang="es-ES" altLang="es-CO"/>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3D8C345-C15A-4BE7-B302-087DA06B3851}" type="slidenum">
              <a:rPr lang="es-ES" altLang="es-CO"/>
              <a:pPr>
                <a:defRPr/>
              </a:pPr>
              <a:t>‹Nº›</a:t>
            </a:fld>
            <a:endParaRPr lang="es-ES" altLang="es-CO"/>
          </a:p>
        </p:txBody>
      </p:sp>
    </p:spTree>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 id="2147484632" r:id="rId12"/>
    <p:sldLayoutId id="2147484633"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s-CO" smtClean="0"/>
              <a:t>Clic para editar título</a:t>
            </a:r>
            <a:endParaRPr lang="es-ES" altLang="es-CO" smtClean="0"/>
          </a:p>
        </p:txBody>
      </p:sp>
      <p:sp>
        <p:nvSpPr>
          <p:cNvPr id="5123"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s-CO" smtClean="0"/>
              <a:t>Haga clic para modificar el estilo de texto del patrón</a:t>
            </a:r>
          </a:p>
          <a:p>
            <a:pPr lvl="1"/>
            <a:r>
              <a:rPr lang="en-US" altLang="es-CO" smtClean="0"/>
              <a:t>Segundo nivel</a:t>
            </a:r>
          </a:p>
          <a:p>
            <a:pPr lvl="2"/>
            <a:r>
              <a:rPr lang="en-US" altLang="es-CO" smtClean="0"/>
              <a:t>Tercer nivel</a:t>
            </a:r>
          </a:p>
          <a:p>
            <a:pPr lvl="3"/>
            <a:r>
              <a:rPr lang="en-US" altLang="es-CO" smtClean="0"/>
              <a:t>Cuarto nivel</a:t>
            </a:r>
          </a:p>
          <a:p>
            <a:pPr lvl="4"/>
            <a:r>
              <a:rPr lang="en-US" altLang="es-CO" smtClean="0"/>
              <a:t>Quinto nivel</a:t>
            </a:r>
            <a:endParaRPr lang="es-ES" altLang="es-CO"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pPr>
              <a:defRPr/>
            </a:pPr>
            <a:fld id="{31F06AF9-D4DB-43AE-B70A-0645F3640814}" type="datetime3">
              <a:rPr lang="en-US" altLang="es-CO"/>
              <a:pPr>
                <a:defRPr/>
              </a:pPr>
              <a:t>6 July 2015</a:t>
            </a:fld>
            <a:endParaRPr lang="es-ES" altLang="es-CO"/>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pPr>
              <a:defRPr/>
            </a:pPr>
            <a:fld id="{32CFF0B5-D8D9-419C-9571-D66225D65C20}" type="slidenum">
              <a:rPr lang="es-ES" altLang="es-CO"/>
              <a:pPr>
                <a:defRPr/>
              </a:pPr>
              <a:t>‹Nº›</a:t>
            </a:fld>
            <a:endParaRPr lang="es-ES" altLang="es-CO"/>
          </a:p>
        </p:txBody>
      </p:sp>
    </p:spTree>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Arial"/>
          <a:cs typeface="Arial"/>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Arial" pitchFamily="34"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Arial" pitchFamily="34"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Arial" pitchFamily="34"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Arial"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Arial"/>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Arial"/>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Arial"/>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Arial"/>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Arial"/>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4" descr="Primera hoja.png"/>
          <p:cNvPicPr>
            <a:picLocks noChangeAspect="1"/>
          </p:cNvPicPr>
          <p:nvPr/>
        </p:nvPicPr>
        <p:blipFill>
          <a:blip r:embed="rId3"/>
          <a:srcRect/>
          <a:stretch>
            <a:fillRect/>
          </a:stretch>
        </p:blipFill>
        <p:spPr bwMode="auto">
          <a:xfrm>
            <a:off x="0" y="27296"/>
            <a:ext cx="9144000" cy="6854825"/>
          </a:xfrm>
          <a:prstGeom prst="rect">
            <a:avLst/>
          </a:prstGeom>
          <a:noFill/>
          <a:ln w="9525">
            <a:noFill/>
            <a:miter lim="800000"/>
            <a:headEnd/>
            <a:tailEnd/>
          </a:ln>
        </p:spPr>
      </p:pic>
      <p:sp>
        <p:nvSpPr>
          <p:cNvPr id="8195" name="CuadroTexto 8"/>
          <p:cNvSpPr txBox="1">
            <a:spLocks noChangeArrowheads="1"/>
          </p:cNvSpPr>
          <p:nvPr/>
        </p:nvSpPr>
        <p:spPr bwMode="auto">
          <a:xfrm>
            <a:off x="2230438" y="2371527"/>
            <a:ext cx="6496050" cy="2154436"/>
          </a:xfrm>
          <a:prstGeom prst="rect">
            <a:avLst/>
          </a:prstGeom>
          <a:noFill/>
          <a:ln w="9525">
            <a:noFill/>
            <a:miter lim="800000"/>
            <a:headEnd/>
            <a:tailEnd/>
          </a:ln>
        </p:spPr>
        <p:txBody>
          <a:bodyPr>
            <a:spAutoFit/>
          </a:bodyPr>
          <a:lstStyle/>
          <a:p>
            <a:pPr algn="ctr"/>
            <a:r>
              <a:rPr lang="es-CO" altLang="es-CO" sz="4000" b="1" dirty="0" smtClean="0">
                <a:latin typeface="Arial" pitchFamily="34" charset="0"/>
                <a:cs typeface="Arial" pitchFamily="34" charset="0"/>
              </a:rPr>
              <a:t>El Control Fiscal a partir de la Ley 1474 de 2011 </a:t>
            </a:r>
            <a:endParaRPr lang="es-CO" altLang="es-CO" sz="4000" b="1" dirty="0">
              <a:latin typeface="Arial" pitchFamily="34" charset="0"/>
              <a:cs typeface="Arial" pitchFamily="34" charset="0"/>
            </a:endParaRPr>
          </a:p>
          <a:p>
            <a:endParaRPr lang="es-CO" altLang="es-CO" sz="5400" b="1" dirty="0">
              <a:latin typeface="Arial" pitchFamily="34" charset="0"/>
              <a:cs typeface="Arial" pitchFamily="34" charset="0"/>
            </a:endParaRPr>
          </a:p>
        </p:txBody>
      </p:sp>
      <p:pic>
        <p:nvPicPr>
          <p:cNvPr id="8196" name="Imagen 2" descr="LOGO_1.png"/>
          <p:cNvPicPr>
            <a:picLocks noChangeAspect="1"/>
          </p:cNvPicPr>
          <p:nvPr/>
        </p:nvPicPr>
        <p:blipFill>
          <a:blip r:embed="rId4"/>
          <a:srcRect/>
          <a:stretch>
            <a:fillRect/>
          </a:stretch>
        </p:blipFill>
        <p:spPr bwMode="auto">
          <a:xfrm>
            <a:off x="4592638" y="203200"/>
            <a:ext cx="4133850" cy="1727200"/>
          </a:xfrm>
          <a:prstGeom prst="rect">
            <a:avLst/>
          </a:prstGeom>
          <a:noFill/>
          <a:ln w="9525">
            <a:noFill/>
            <a:miter lim="800000"/>
            <a:headEnd/>
            <a:tailEnd/>
          </a:ln>
        </p:spPr>
      </p:pic>
      <p:sp>
        <p:nvSpPr>
          <p:cNvPr id="8197" name="CuadroTexto 5"/>
          <p:cNvSpPr txBox="1">
            <a:spLocks noChangeArrowheads="1"/>
          </p:cNvSpPr>
          <p:nvPr/>
        </p:nvSpPr>
        <p:spPr bwMode="auto">
          <a:xfrm>
            <a:off x="3494088" y="4525963"/>
            <a:ext cx="5691187" cy="954087"/>
          </a:xfrm>
          <a:prstGeom prst="rect">
            <a:avLst/>
          </a:prstGeom>
          <a:noFill/>
          <a:ln w="9525">
            <a:noFill/>
            <a:miter lim="800000"/>
            <a:headEnd/>
            <a:tailEnd/>
          </a:ln>
        </p:spPr>
        <p:txBody>
          <a:bodyPr>
            <a:spAutoFit/>
          </a:bodyPr>
          <a:lstStyle/>
          <a:p>
            <a:pPr algn="ctr"/>
            <a:r>
              <a:rPr lang="es-CO" altLang="es-CO" sz="2800">
                <a:solidFill>
                  <a:srgbClr val="002060"/>
                </a:solidFill>
                <a:latin typeface="Arial" pitchFamily="34" charset="0"/>
                <a:cs typeface="Arial" pitchFamily="34" charset="0"/>
              </a:rPr>
              <a:t>Laura Emilse Marulanda Tobón</a:t>
            </a:r>
          </a:p>
          <a:p>
            <a:pPr algn="ctr"/>
            <a:r>
              <a:rPr lang="es-CO" altLang="es-CO" sz="2800">
                <a:solidFill>
                  <a:srgbClr val="0070C0"/>
                </a:solidFill>
                <a:latin typeface="Arial" pitchFamily="34" charset="0"/>
                <a:cs typeface="Arial" pitchFamily="34" charset="0"/>
              </a:rPr>
              <a:t>Auditora General de la República</a:t>
            </a:r>
          </a:p>
        </p:txBody>
      </p:sp>
      <p:pic>
        <p:nvPicPr>
          <p:cNvPr id="8198" name="Picture 6"/>
          <p:cNvPicPr>
            <a:picLocks noChangeAspect="1" noChangeArrowheads="1"/>
          </p:cNvPicPr>
          <p:nvPr/>
        </p:nvPicPr>
        <p:blipFill>
          <a:blip r:embed="rId5"/>
          <a:srcRect/>
          <a:stretch>
            <a:fillRect/>
          </a:stretch>
        </p:blipFill>
        <p:spPr bwMode="auto">
          <a:xfrm>
            <a:off x="2278063" y="60325"/>
            <a:ext cx="1231900" cy="2011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a:cxnSpLocks noChangeShapeType="1"/>
          </p:cNvCxnSpPr>
          <p:nvPr/>
        </p:nvCxnSpPr>
        <p:spPr bwMode="auto">
          <a:xfrm>
            <a:off x="522288" y="1480108"/>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6" name="Triángulo isósceles 5"/>
          <p:cNvSpPr>
            <a:spLocks noChangeArrowheads="1"/>
          </p:cNvSpPr>
          <p:nvPr/>
        </p:nvSpPr>
        <p:spPr bwMode="auto">
          <a:xfrm rot="10800000">
            <a:off x="522288" y="1506536"/>
            <a:ext cx="312737" cy="265113"/>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7" name="Rectángulo 6"/>
          <p:cNvSpPr/>
          <p:nvPr/>
        </p:nvSpPr>
        <p:spPr>
          <a:xfrm>
            <a:off x="1136650" y="279779"/>
            <a:ext cx="8389487" cy="1077218"/>
          </a:xfrm>
          <a:prstGeom prst="rect">
            <a:avLst/>
          </a:prstGeom>
        </p:spPr>
        <p:txBody>
          <a:bodyPr wrap="square">
            <a:spAutoFit/>
          </a:bodyPr>
          <a:lstStyle/>
          <a:p>
            <a:pPr marL="0" lvl="1"/>
            <a:r>
              <a:rPr lang="es-CO" altLang="es-CO" sz="3200" b="1" dirty="0" smtClean="0">
                <a:solidFill>
                  <a:srgbClr val="254061"/>
                </a:solidFill>
                <a:cs typeface="Arial" charset="0"/>
              </a:rPr>
              <a:t>Modificaciones al Proceso de Responsabilidad Fiscal</a:t>
            </a:r>
            <a:endParaRPr lang="es-CO" altLang="es-CO" sz="3200" b="1" dirty="0">
              <a:solidFill>
                <a:srgbClr val="254061"/>
              </a:solidFill>
              <a:cs typeface="Arial" charset="0"/>
            </a:endParaRPr>
          </a:p>
        </p:txBody>
      </p:sp>
      <p:sp>
        <p:nvSpPr>
          <p:cNvPr id="28678" name="Rectángulo 2"/>
          <p:cNvSpPr>
            <a:spLocks noChangeArrowheads="1"/>
          </p:cNvSpPr>
          <p:nvPr/>
        </p:nvSpPr>
        <p:spPr bwMode="auto">
          <a:xfrm>
            <a:off x="522288" y="1771649"/>
            <a:ext cx="8304212" cy="4154984"/>
          </a:xfrm>
          <a:prstGeom prst="rect">
            <a:avLst/>
          </a:prstGeom>
          <a:noFill/>
          <a:ln w="9525">
            <a:noFill/>
            <a:miter lim="800000"/>
            <a:headEnd/>
            <a:tailEnd/>
          </a:ln>
        </p:spPr>
        <p:txBody>
          <a:bodyPr wrap="square">
            <a:spAutoFit/>
          </a:bodyPr>
          <a:lstStyle/>
          <a:p>
            <a:pPr algn="just" defTabSz="914400">
              <a:buClr>
                <a:srgbClr val="00FF99"/>
              </a:buClr>
            </a:pPr>
            <a:r>
              <a:rPr lang="es-CO" altLang="es-CO" sz="2400" b="1" dirty="0" smtClean="0">
                <a:solidFill>
                  <a:srgbClr val="254061"/>
                </a:solidFill>
                <a:latin typeface="Arial" pitchFamily="34" charset="0"/>
                <a:cs typeface="Arial" pitchFamily="34" charset="0"/>
              </a:rPr>
              <a:t>1.3 Se establecieron disposiciones comunes al procedimiento ordinario y al procedimiento verbal</a:t>
            </a:r>
            <a:r>
              <a:rPr lang="es-CO" altLang="es-CO" sz="2400" dirty="0" smtClean="0">
                <a:solidFill>
                  <a:srgbClr val="254061"/>
                </a:solidFill>
                <a:latin typeface="Arial" pitchFamily="34" charset="0"/>
                <a:cs typeface="Arial" pitchFamily="34" charset="0"/>
              </a:rPr>
              <a:t> de responsabilidad fiscal respecto a las instancias, procedencia de la cesación de la acción fiscal, citaciones y notificaciones, causales de impedimento y recusación, facultades de investigación de los organismos de control fiscal, utilización de medios tecnológicos, informe técnico, determinación de la culpabilidad en los procesos de responsabilidad fiscal, solidaridad y pólizas.</a:t>
            </a: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endParaRPr lang="es-CO" altLang="es-CO" sz="2400" dirty="0">
              <a:solidFill>
                <a:srgbClr val="254061"/>
              </a:solidFill>
              <a:latin typeface="Arial" pitchFamily="34" charset="0"/>
              <a:cs typeface="Arial" pitchFamily="34" charset="0"/>
            </a:endParaRPr>
          </a:p>
        </p:txBody>
      </p:sp>
      <p:sp>
        <p:nvSpPr>
          <p:cNvPr id="9" name="Rectángulo 8"/>
          <p:cNvSpPr/>
          <p:nvPr/>
        </p:nvSpPr>
        <p:spPr>
          <a:xfrm>
            <a:off x="84138" y="279779"/>
            <a:ext cx="1052512" cy="1200329"/>
          </a:xfrm>
          <a:prstGeom prst="rect">
            <a:avLst/>
          </a:prstGeom>
        </p:spPr>
        <p:txBody>
          <a:bodyPr wrap="square">
            <a:spAutoFit/>
          </a:bodyPr>
          <a:lstStyle/>
          <a:p>
            <a:pPr algn="r" fontAlgn="auto">
              <a:lnSpc>
                <a:spcPct val="90000"/>
              </a:lnSpc>
              <a:spcBef>
                <a:spcPts val="0"/>
              </a:spcBef>
              <a:spcAft>
                <a:spcPts val="0"/>
              </a:spcAft>
              <a:defRPr/>
            </a:pPr>
            <a:r>
              <a:rPr lang="es-MX" sz="8000" b="1" dirty="0">
                <a:solidFill>
                  <a:schemeClr val="accent1">
                    <a:lumMod val="50000"/>
                  </a:schemeClr>
                </a:solidFill>
                <a:latin typeface="Arial"/>
                <a:ea typeface="MS PGothic" charset="0"/>
                <a:cs typeface="Arial"/>
              </a:rPr>
              <a:t>1</a:t>
            </a:r>
            <a:endParaRPr lang="es-CO" sz="8000" b="1" dirty="0">
              <a:solidFill>
                <a:schemeClr val="accent1">
                  <a:lumMod val="50000"/>
                </a:schemeClr>
              </a:solidFill>
              <a:latin typeface="Arial"/>
              <a:ea typeface="MS PGothic" charset="0"/>
              <a:cs typeface="Arial"/>
            </a:endParaRPr>
          </a:p>
        </p:txBody>
      </p:sp>
      <p:pic>
        <p:nvPicPr>
          <p:cNvPr id="28680" name="Imagen 10"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a:cxnSpLocks noChangeShapeType="1"/>
          </p:cNvCxnSpPr>
          <p:nvPr/>
        </p:nvCxnSpPr>
        <p:spPr bwMode="auto">
          <a:xfrm>
            <a:off x="522288" y="1480108"/>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6" name="Triángulo isósceles 5"/>
          <p:cNvSpPr>
            <a:spLocks noChangeArrowheads="1"/>
          </p:cNvSpPr>
          <p:nvPr/>
        </p:nvSpPr>
        <p:spPr bwMode="auto">
          <a:xfrm rot="10800000">
            <a:off x="522288" y="1506536"/>
            <a:ext cx="312737" cy="265113"/>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7" name="Rectángulo 6"/>
          <p:cNvSpPr/>
          <p:nvPr/>
        </p:nvSpPr>
        <p:spPr>
          <a:xfrm>
            <a:off x="1136650" y="279779"/>
            <a:ext cx="8389487" cy="1284069"/>
          </a:xfrm>
          <a:prstGeom prst="rect">
            <a:avLst/>
          </a:prstGeom>
        </p:spPr>
        <p:txBody>
          <a:bodyPr wrap="square">
            <a:spAutoFit/>
          </a:bodyPr>
          <a:lstStyle/>
          <a:p>
            <a:pPr>
              <a:lnSpc>
                <a:spcPct val="80000"/>
              </a:lnSpc>
            </a:pPr>
            <a:r>
              <a:rPr lang="es-ES" altLang="es-CO" sz="3200" b="1" dirty="0" smtClean="0">
                <a:solidFill>
                  <a:srgbClr val="254061"/>
                </a:solidFill>
                <a:cs typeface="Arial" charset="0"/>
              </a:rPr>
              <a:t>Establecimiento de medidas para el fortalecimiento del ejercicio de la función de control fiscal</a:t>
            </a:r>
            <a:endParaRPr lang="es-ES" altLang="es-CO" sz="3200" b="1" dirty="0">
              <a:solidFill>
                <a:srgbClr val="254061"/>
              </a:solidFill>
              <a:cs typeface="Arial" charset="0"/>
            </a:endParaRPr>
          </a:p>
        </p:txBody>
      </p:sp>
      <p:sp>
        <p:nvSpPr>
          <p:cNvPr id="28678" name="Rectángulo 2"/>
          <p:cNvSpPr>
            <a:spLocks noChangeArrowheads="1"/>
          </p:cNvSpPr>
          <p:nvPr/>
        </p:nvSpPr>
        <p:spPr bwMode="auto">
          <a:xfrm>
            <a:off x="522288" y="1771649"/>
            <a:ext cx="8304212" cy="5509200"/>
          </a:xfrm>
          <a:prstGeom prst="rect">
            <a:avLst/>
          </a:prstGeom>
          <a:noFill/>
          <a:ln w="9525">
            <a:noFill/>
            <a:miter lim="800000"/>
            <a:headEnd/>
            <a:tailEnd/>
          </a:ln>
        </p:spPr>
        <p:txBody>
          <a:bodyPr wrap="square">
            <a:spAutoFit/>
          </a:bodyPr>
          <a:lstStyle/>
          <a:p>
            <a:pPr algn="just" defTabSz="914400">
              <a:buClr>
                <a:srgbClr val="00FF99"/>
              </a:buClr>
            </a:pPr>
            <a:r>
              <a:rPr lang="es-CO" altLang="es-CO" sz="2000" b="1" dirty="0" smtClean="0">
                <a:solidFill>
                  <a:srgbClr val="254061"/>
                </a:solidFill>
                <a:latin typeface="Arial" pitchFamily="34" charset="0"/>
                <a:cs typeface="Arial" pitchFamily="34" charset="0"/>
              </a:rPr>
              <a:t>2.1 Alianzas estratégicas.</a:t>
            </a:r>
            <a:r>
              <a:rPr lang="es-CO" altLang="es-CO" sz="2000" dirty="0" smtClean="0">
                <a:solidFill>
                  <a:srgbClr val="254061"/>
                </a:solidFill>
                <a:latin typeface="Arial" pitchFamily="34" charset="0"/>
                <a:cs typeface="Arial" pitchFamily="34" charset="0"/>
              </a:rPr>
              <a:t> Las Contralorías Territoriales realizarán alianzas estratégicas con la academia y otras organizaciones de estudios e investigación social para la conformación de equipos especializados de veedores ciudadanos, con el propósito de ejercer con fines preventivos el control fiscal social a la formulación y presupuestación de las políticas públicas y los recursos del erario comprometidos en su ejecución.</a:t>
            </a:r>
          </a:p>
          <a:p>
            <a:pPr algn="just" defTabSz="914400">
              <a:buClr>
                <a:srgbClr val="00FF99"/>
              </a:buClr>
            </a:pPr>
            <a:endParaRPr lang="es-CO" altLang="es-CO" sz="2000" dirty="0" smtClean="0">
              <a:solidFill>
                <a:srgbClr val="254061"/>
              </a:solidFill>
              <a:latin typeface="Arial" pitchFamily="34" charset="0"/>
              <a:cs typeface="Arial" pitchFamily="34" charset="0"/>
            </a:endParaRPr>
          </a:p>
          <a:p>
            <a:pPr algn="just" defTabSz="914400">
              <a:buClr>
                <a:srgbClr val="00FF99"/>
              </a:buClr>
            </a:pPr>
            <a:r>
              <a:rPr lang="es-CO" altLang="es-CO" sz="2000" b="1" dirty="0" smtClean="0">
                <a:solidFill>
                  <a:srgbClr val="254061"/>
                </a:solidFill>
                <a:latin typeface="Arial" pitchFamily="34" charset="0"/>
                <a:cs typeface="Arial" pitchFamily="34" charset="0"/>
              </a:rPr>
              <a:t>2.2. Control excepcional: </a:t>
            </a:r>
            <a:r>
              <a:rPr lang="es-CO" altLang="es-CO" sz="2000" dirty="0" smtClean="0">
                <a:solidFill>
                  <a:srgbClr val="254061"/>
                </a:solidFill>
                <a:latin typeface="Arial" pitchFamily="34" charset="0"/>
                <a:cs typeface="Arial" pitchFamily="34" charset="0"/>
              </a:rPr>
              <a:t>Cuando a través de las Comisiones Constitucionales Permanentes del Congreso se solicite a la Contraloría General de la República, ejercer el control excepcional se debe presentar informe previo justificando las razones y a solicitud debe ser aprobada por la mayoría absoluta de la Comisión Constitucional a la cual pertenece.</a:t>
            </a: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endParaRPr lang="es-CO" altLang="es-CO" sz="2400" dirty="0">
              <a:solidFill>
                <a:srgbClr val="254061"/>
              </a:solidFill>
              <a:latin typeface="Arial" pitchFamily="34" charset="0"/>
              <a:cs typeface="Arial" pitchFamily="34" charset="0"/>
            </a:endParaRPr>
          </a:p>
        </p:txBody>
      </p:sp>
      <p:sp>
        <p:nvSpPr>
          <p:cNvPr id="9" name="Rectángulo 8"/>
          <p:cNvSpPr/>
          <p:nvPr/>
        </p:nvSpPr>
        <p:spPr>
          <a:xfrm>
            <a:off x="84138" y="279779"/>
            <a:ext cx="1052512" cy="1200329"/>
          </a:xfrm>
          <a:prstGeom prst="rect">
            <a:avLst/>
          </a:prstGeom>
        </p:spPr>
        <p:txBody>
          <a:bodyPr wrap="square">
            <a:spAutoFit/>
          </a:bodyPr>
          <a:lstStyle/>
          <a:p>
            <a:pPr algn="r" fontAlgn="auto">
              <a:lnSpc>
                <a:spcPct val="90000"/>
              </a:lnSpc>
              <a:spcBef>
                <a:spcPts val="0"/>
              </a:spcBef>
              <a:spcAft>
                <a:spcPts val="0"/>
              </a:spcAft>
              <a:defRPr/>
            </a:pPr>
            <a:r>
              <a:rPr lang="es-MX" sz="8000" b="1" dirty="0" smtClean="0">
                <a:solidFill>
                  <a:schemeClr val="accent1">
                    <a:lumMod val="50000"/>
                  </a:schemeClr>
                </a:solidFill>
                <a:latin typeface="Arial"/>
                <a:ea typeface="MS PGothic" charset="0"/>
                <a:cs typeface="Arial"/>
              </a:rPr>
              <a:t>2</a:t>
            </a:r>
            <a:endParaRPr lang="es-CO" sz="8000" b="1" dirty="0">
              <a:solidFill>
                <a:schemeClr val="accent1">
                  <a:lumMod val="50000"/>
                </a:schemeClr>
              </a:solidFill>
              <a:latin typeface="Arial"/>
              <a:ea typeface="MS PGothic" charset="0"/>
              <a:cs typeface="Arial"/>
            </a:endParaRPr>
          </a:p>
        </p:txBody>
      </p:sp>
      <p:pic>
        <p:nvPicPr>
          <p:cNvPr id="28680" name="Imagen 10"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a:cxnSpLocks noChangeShapeType="1"/>
          </p:cNvCxnSpPr>
          <p:nvPr/>
        </p:nvCxnSpPr>
        <p:spPr bwMode="auto">
          <a:xfrm>
            <a:off x="522288" y="1480108"/>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6" name="Triángulo isósceles 5"/>
          <p:cNvSpPr>
            <a:spLocks noChangeArrowheads="1"/>
          </p:cNvSpPr>
          <p:nvPr/>
        </p:nvSpPr>
        <p:spPr bwMode="auto">
          <a:xfrm rot="10800000">
            <a:off x="522288" y="1506536"/>
            <a:ext cx="312737" cy="265113"/>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7" name="Rectángulo 6"/>
          <p:cNvSpPr/>
          <p:nvPr/>
        </p:nvSpPr>
        <p:spPr>
          <a:xfrm>
            <a:off x="1136650" y="279779"/>
            <a:ext cx="8389487" cy="1284069"/>
          </a:xfrm>
          <a:prstGeom prst="rect">
            <a:avLst/>
          </a:prstGeom>
        </p:spPr>
        <p:txBody>
          <a:bodyPr wrap="square">
            <a:spAutoFit/>
          </a:bodyPr>
          <a:lstStyle/>
          <a:p>
            <a:pPr>
              <a:lnSpc>
                <a:spcPct val="80000"/>
              </a:lnSpc>
            </a:pPr>
            <a:r>
              <a:rPr lang="es-ES" altLang="es-CO" sz="3200" b="1" dirty="0" smtClean="0">
                <a:solidFill>
                  <a:srgbClr val="254061"/>
                </a:solidFill>
                <a:cs typeface="Arial" charset="0"/>
              </a:rPr>
              <a:t>Establecimiento de medidas para el fortalecimiento del ejercicio de la función de control fiscal</a:t>
            </a:r>
            <a:endParaRPr lang="es-ES" altLang="es-CO" sz="3200" b="1" dirty="0">
              <a:solidFill>
                <a:srgbClr val="254061"/>
              </a:solidFill>
              <a:cs typeface="Arial" charset="0"/>
            </a:endParaRPr>
          </a:p>
        </p:txBody>
      </p:sp>
      <p:sp>
        <p:nvSpPr>
          <p:cNvPr id="28678" name="Rectángulo 2"/>
          <p:cNvSpPr>
            <a:spLocks noChangeArrowheads="1"/>
          </p:cNvSpPr>
          <p:nvPr/>
        </p:nvSpPr>
        <p:spPr bwMode="auto">
          <a:xfrm>
            <a:off x="522288" y="1771649"/>
            <a:ext cx="8304212" cy="5509200"/>
          </a:xfrm>
          <a:prstGeom prst="rect">
            <a:avLst/>
          </a:prstGeom>
          <a:noFill/>
          <a:ln w="9525">
            <a:noFill/>
            <a:miter lim="800000"/>
            <a:headEnd/>
            <a:tailEnd/>
          </a:ln>
        </p:spPr>
        <p:txBody>
          <a:bodyPr wrap="square">
            <a:spAutoFit/>
          </a:bodyPr>
          <a:lstStyle/>
          <a:p>
            <a:pPr algn="just" defTabSz="914400">
              <a:buClr>
                <a:srgbClr val="00FF99"/>
              </a:buClr>
            </a:pPr>
            <a:r>
              <a:rPr lang="es-CO" altLang="es-CO" sz="2000" b="1" dirty="0" smtClean="0">
                <a:solidFill>
                  <a:srgbClr val="254061"/>
                </a:solidFill>
                <a:latin typeface="Arial" pitchFamily="34" charset="0"/>
                <a:cs typeface="Arial" pitchFamily="34" charset="0"/>
              </a:rPr>
              <a:t>2.3 Articulación con el ejercicio del control político.</a:t>
            </a:r>
            <a:r>
              <a:rPr lang="es-CO" altLang="es-CO" sz="2000" dirty="0" smtClean="0">
                <a:solidFill>
                  <a:srgbClr val="254061"/>
                </a:solidFill>
                <a:latin typeface="Arial" pitchFamily="34" charset="0"/>
                <a:cs typeface="Arial" pitchFamily="34" charset="0"/>
              </a:rPr>
              <a:t> Los informes de auditoría definitivos producidos por las contralorías serán remitidos a las Corporaciones de elección popular que ejerzan el control político sobre las entidades vigiladas. En las citaciones que dichas entidades hagan a servidores públicos para debates sobre temas que hayan sido materia de vigilancia en el proceso auditor deberá invitarse al respectivo contralor para que exponga los resultados de la auditoría.</a:t>
            </a:r>
          </a:p>
          <a:p>
            <a:pPr algn="just" defTabSz="914400">
              <a:buClr>
                <a:srgbClr val="00FF99"/>
              </a:buClr>
            </a:pPr>
            <a:endParaRPr lang="es-CO" altLang="es-CO" sz="2000" dirty="0" smtClean="0">
              <a:solidFill>
                <a:srgbClr val="254061"/>
              </a:solidFill>
              <a:latin typeface="Arial" pitchFamily="34" charset="0"/>
              <a:cs typeface="Arial" pitchFamily="34" charset="0"/>
            </a:endParaRPr>
          </a:p>
          <a:p>
            <a:pPr algn="just" defTabSz="914400">
              <a:buClr>
                <a:srgbClr val="00FF99"/>
              </a:buClr>
            </a:pPr>
            <a:r>
              <a:rPr lang="es-CO" altLang="es-CO" sz="2000" b="1" dirty="0" smtClean="0">
                <a:solidFill>
                  <a:srgbClr val="254061"/>
                </a:solidFill>
                <a:latin typeface="Arial" pitchFamily="34" charset="0"/>
                <a:cs typeface="Arial" pitchFamily="34" charset="0"/>
              </a:rPr>
              <a:t>2.4. Regulación del proceso auditor.</a:t>
            </a:r>
            <a:r>
              <a:rPr lang="es-CO" altLang="es-CO" sz="2000" dirty="0" smtClean="0">
                <a:solidFill>
                  <a:srgbClr val="254061"/>
                </a:solidFill>
                <a:latin typeface="Arial" pitchFamily="34" charset="0"/>
                <a:cs typeface="Arial" pitchFamily="34" charset="0"/>
              </a:rPr>
              <a:t> La regulación de la metodología del proceso auditor por parte de la Contraloría General de la República y de las demás contralorías, tendrá en cuenta la condición instrumental de las auditorías de regularidad respecto de las auditorías de desempeño, con miras a garantizar un ejercicio integral de la función auditora.</a:t>
            </a: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endParaRPr lang="es-CO" altLang="es-CO" sz="2400" dirty="0">
              <a:solidFill>
                <a:srgbClr val="254061"/>
              </a:solidFill>
              <a:latin typeface="Arial" pitchFamily="34" charset="0"/>
              <a:cs typeface="Arial" pitchFamily="34" charset="0"/>
            </a:endParaRPr>
          </a:p>
        </p:txBody>
      </p:sp>
      <p:sp>
        <p:nvSpPr>
          <p:cNvPr id="9" name="Rectángulo 8"/>
          <p:cNvSpPr/>
          <p:nvPr/>
        </p:nvSpPr>
        <p:spPr>
          <a:xfrm>
            <a:off x="84138" y="279779"/>
            <a:ext cx="1052512" cy="1200329"/>
          </a:xfrm>
          <a:prstGeom prst="rect">
            <a:avLst/>
          </a:prstGeom>
        </p:spPr>
        <p:txBody>
          <a:bodyPr wrap="square">
            <a:spAutoFit/>
          </a:bodyPr>
          <a:lstStyle/>
          <a:p>
            <a:pPr algn="r" fontAlgn="auto">
              <a:lnSpc>
                <a:spcPct val="90000"/>
              </a:lnSpc>
              <a:spcBef>
                <a:spcPts val="0"/>
              </a:spcBef>
              <a:spcAft>
                <a:spcPts val="0"/>
              </a:spcAft>
              <a:defRPr/>
            </a:pPr>
            <a:r>
              <a:rPr lang="es-MX" sz="8000" b="1" dirty="0" smtClean="0">
                <a:solidFill>
                  <a:schemeClr val="accent1">
                    <a:lumMod val="50000"/>
                  </a:schemeClr>
                </a:solidFill>
                <a:latin typeface="Arial"/>
                <a:ea typeface="MS PGothic" charset="0"/>
                <a:cs typeface="Arial"/>
              </a:rPr>
              <a:t>2</a:t>
            </a:r>
            <a:endParaRPr lang="es-CO" sz="8000" b="1" dirty="0">
              <a:solidFill>
                <a:schemeClr val="accent1">
                  <a:lumMod val="50000"/>
                </a:schemeClr>
              </a:solidFill>
              <a:latin typeface="Arial"/>
              <a:ea typeface="MS PGothic" charset="0"/>
              <a:cs typeface="Arial"/>
            </a:endParaRPr>
          </a:p>
        </p:txBody>
      </p:sp>
      <p:pic>
        <p:nvPicPr>
          <p:cNvPr id="28680" name="Imagen 10"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a:cxnSpLocks noChangeShapeType="1"/>
          </p:cNvCxnSpPr>
          <p:nvPr/>
        </p:nvCxnSpPr>
        <p:spPr bwMode="auto">
          <a:xfrm>
            <a:off x="522288" y="1284069"/>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6" name="Triángulo isósceles 5"/>
          <p:cNvSpPr>
            <a:spLocks noChangeArrowheads="1"/>
          </p:cNvSpPr>
          <p:nvPr/>
        </p:nvSpPr>
        <p:spPr bwMode="auto">
          <a:xfrm rot="10800000">
            <a:off x="522288" y="1298735"/>
            <a:ext cx="312737" cy="265113"/>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7" name="Rectángulo 6"/>
          <p:cNvSpPr/>
          <p:nvPr/>
        </p:nvSpPr>
        <p:spPr>
          <a:xfrm>
            <a:off x="1136650" y="0"/>
            <a:ext cx="8389487" cy="1284069"/>
          </a:xfrm>
          <a:prstGeom prst="rect">
            <a:avLst/>
          </a:prstGeom>
        </p:spPr>
        <p:txBody>
          <a:bodyPr wrap="square">
            <a:spAutoFit/>
          </a:bodyPr>
          <a:lstStyle/>
          <a:p>
            <a:pPr>
              <a:lnSpc>
                <a:spcPct val="80000"/>
              </a:lnSpc>
            </a:pPr>
            <a:r>
              <a:rPr lang="es-ES" altLang="es-CO" sz="3200" b="1" dirty="0" smtClean="0">
                <a:solidFill>
                  <a:srgbClr val="254061"/>
                </a:solidFill>
                <a:cs typeface="Arial" charset="0"/>
              </a:rPr>
              <a:t>Establecimiento de medidas para el fortalecimiento del ejercicio de la función de control fiscal</a:t>
            </a:r>
            <a:endParaRPr lang="es-ES" altLang="es-CO" sz="3200" b="1" dirty="0">
              <a:solidFill>
                <a:srgbClr val="254061"/>
              </a:solidFill>
              <a:cs typeface="Arial" charset="0"/>
            </a:endParaRPr>
          </a:p>
        </p:txBody>
      </p:sp>
      <p:sp>
        <p:nvSpPr>
          <p:cNvPr id="28678" name="Rectángulo 2"/>
          <p:cNvSpPr>
            <a:spLocks noChangeArrowheads="1"/>
          </p:cNvSpPr>
          <p:nvPr/>
        </p:nvSpPr>
        <p:spPr bwMode="auto">
          <a:xfrm>
            <a:off x="84138" y="1563848"/>
            <a:ext cx="9059862" cy="6124754"/>
          </a:xfrm>
          <a:prstGeom prst="rect">
            <a:avLst/>
          </a:prstGeom>
          <a:noFill/>
          <a:ln w="9525">
            <a:noFill/>
            <a:miter lim="800000"/>
            <a:headEnd/>
            <a:tailEnd/>
          </a:ln>
        </p:spPr>
        <p:txBody>
          <a:bodyPr wrap="square">
            <a:spAutoFit/>
          </a:bodyPr>
          <a:lstStyle/>
          <a:p>
            <a:pPr algn="just" defTabSz="914400">
              <a:buClr>
                <a:srgbClr val="00FF99"/>
              </a:buClr>
            </a:pPr>
            <a:r>
              <a:rPr lang="es-CO" altLang="es-CO" sz="2000" b="1" dirty="0" smtClean="0">
                <a:solidFill>
                  <a:srgbClr val="254061"/>
                </a:solidFill>
                <a:latin typeface="Arial" pitchFamily="34" charset="0"/>
                <a:cs typeface="Arial" pitchFamily="34" charset="0"/>
              </a:rPr>
              <a:t>2.5. Efecto del control de legalidad. </a:t>
            </a:r>
            <a:r>
              <a:rPr lang="es-CO" altLang="es-CO" sz="2000" dirty="0" smtClean="0">
                <a:solidFill>
                  <a:srgbClr val="254061"/>
                </a:solidFill>
                <a:latin typeface="Arial" pitchFamily="34" charset="0"/>
                <a:cs typeface="Arial" pitchFamily="34" charset="0"/>
              </a:rPr>
              <a:t>Cuando en ejercicio del control de legalidad la Contraloría advierta el quebrantamiento del principio de legalidad, promoverá en forma inmediata las acciones constitucionales y legales pertinentes y solicitará de las autoridades administrativas y judiciales competentes las medidas cautelares necesarias para evitar la consumación de un daño al patrimonio público, quienes le darán atención prioritaria a estas solicitudes..</a:t>
            </a:r>
          </a:p>
          <a:p>
            <a:pPr algn="just" defTabSz="914400">
              <a:buClr>
                <a:srgbClr val="00FF99"/>
              </a:buClr>
            </a:pPr>
            <a:endParaRPr lang="es-CO" altLang="es-CO" sz="2000" dirty="0" smtClean="0">
              <a:solidFill>
                <a:srgbClr val="254061"/>
              </a:solidFill>
              <a:latin typeface="Arial" pitchFamily="34" charset="0"/>
              <a:cs typeface="Arial" pitchFamily="34" charset="0"/>
            </a:endParaRPr>
          </a:p>
          <a:p>
            <a:pPr algn="just" defTabSz="914400">
              <a:buClr>
                <a:srgbClr val="00FF99"/>
              </a:buClr>
            </a:pPr>
            <a:r>
              <a:rPr lang="es-CO" altLang="es-CO" sz="2000" b="1" dirty="0" smtClean="0">
                <a:solidFill>
                  <a:srgbClr val="254061"/>
                </a:solidFill>
                <a:latin typeface="Arial" pitchFamily="34" charset="0"/>
                <a:cs typeface="Arial" pitchFamily="34" charset="0"/>
              </a:rPr>
              <a:t>2.6. Sistemas de información.</a:t>
            </a:r>
            <a:r>
              <a:rPr lang="es-CO" altLang="es-CO" sz="2000" dirty="0" smtClean="0">
                <a:solidFill>
                  <a:srgbClr val="254061"/>
                </a:solidFill>
                <a:latin typeface="Arial" pitchFamily="34" charset="0"/>
                <a:cs typeface="Arial" pitchFamily="34" charset="0"/>
              </a:rPr>
              <a:t> La CGR, las Contralorías territoriales y la AGR, a través del Sinacof, levantarán el inventario de los sistemas de información desarrollados o contratados hasta la fecha de la entrada en vigencia de la presente ley por parte de las Contralorías territoriales para el ejercicio de su función fiscalizadora y propondrá una plataforma tecnológica unificada que procure la integración de los sistemas existentes y permita la incorporación de nuevos desarrollos previamente convenidos y concertados por los participantes de dicho sistema.</a:t>
            </a: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endParaRPr lang="es-CO" altLang="es-CO" sz="2400" dirty="0">
              <a:solidFill>
                <a:srgbClr val="254061"/>
              </a:solidFill>
              <a:latin typeface="Arial" pitchFamily="34" charset="0"/>
              <a:cs typeface="Arial" pitchFamily="34" charset="0"/>
            </a:endParaRPr>
          </a:p>
        </p:txBody>
      </p:sp>
      <p:sp>
        <p:nvSpPr>
          <p:cNvPr id="9" name="Rectángulo 8"/>
          <p:cNvSpPr/>
          <p:nvPr/>
        </p:nvSpPr>
        <p:spPr>
          <a:xfrm>
            <a:off x="84138" y="83740"/>
            <a:ext cx="1052512" cy="1200329"/>
          </a:xfrm>
          <a:prstGeom prst="rect">
            <a:avLst/>
          </a:prstGeom>
        </p:spPr>
        <p:txBody>
          <a:bodyPr wrap="square">
            <a:spAutoFit/>
          </a:bodyPr>
          <a:lstStyle/>
          <a:p>
            <a:pPr algn="r" fontAlgn="auto">
              <a:lnSpc>
                <a:spcPct val="90000"/>
              </a:lnSpc>
              <a:spcBef>
                <a:spcPts val="0"/>
              </a:spcBef>
              <a:spcAft>
                <a:spcPts val="0"/>
              </a:spcAft>
              <a:defRPr/>
            </a:pPr>
            <a:r>
              <a:rPr lang="es-MX" sz="8000" b="1" dirty="0" smtClean="0">
                <a:solidFill>
                  <a:schemeClr val="accent1">
                    <a:lumMod val="50000"/>
                  </a:schemeClr>
                </a:solidFill>
                <a:latin typeface="Arial"/>
                <a:ea typeface="MS PGothic" charset="0"/>
                <a:cs typeface="Arial"/>
              </a:rPr>
              <a:t>2</a:t>
            </a:r>
            <a:endParaRPr lang="es-CO" sz="8000" b="1" dirty="0">
              <a:solidFill>
                <a:schemeClr val="accent1">
                  <a:lumMod val="50000"/>
                </a:schemeClr>
              </a:solidFill>
              <a:latin typeface="Arial"/>
              <a:ea typeface="MS PGothic" charset="0"/>
              <a:cs typeface="Arial"/>
            </a:endParaRPr>
          </a:p>
        </p:txBody>
      </p:sp>
      <p:pic>
        <p:nvPicPr>
          <p:cNvPr id="28680" name="Imagen 10"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a:cxnSpLocks noChangeShapeType="1"/>
          </p:cNvCxnSpPr>
          <p:nvPr/>
        </p:nvCxnSpPr>
        <p:spPr bwMode="auto">
          <a:xfrm>
            <a:off x="522288" y="1284069"/>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6" name="Triángulo isósceles 5"/>
          <p:cNvSpPr>
            <a:spLocks noChangeArrowheads="1"/>
          </p:cNvSpPr>
          <p:nvPr/>
        </p:nvSpPr>
        <p:spPr bwMode="auto">
          <a:xfrm rot="10800000">
            <a:off x="522288" y="1284069"/>
            <a:ext cx="312737" cy="265113"/>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7" name="Rectángulo 6"/>
          <p:cNvSpPr/>
          <p:nvPr/>
        </p:nvSpPr>
        <p:spPr>
          <a:xfrm>
            <a:off x="1136650" y="0"/>
            <a:ext cx="8389487" cy="1284069"/>
          </a:xfrm>
          <a:prstGeom prst="rect">
            <a:avLst/>
          </a:prstGeom>
        </p:spPr>
        <p:txBody>
          <a:bodyPr wrap="square">
            <a:spAutoFit/>
          </a:bodyPr>
          <a:lstStyle/>
          <a:p>
            <a:pPr>
              <a:lnSpc>
                <a:spcPct val="80000"/>
              </a:lnSpc>
            </a:pPr>
            <a:r>
              <a:rPr lang="es-ES" altLang="es-CO" sz="3200" b="1" dirty="0" smtClean="0">
                <a:solidFill>
                  <a:srgbClr val="254061"/>
                </a:solidFill>
                <a:cs typeface="Arial" charset="0"/>
              </a:rPr>
              <a:t>Establecimiento de medidas para el fortalecimiento del ejercicio de la función de control fiscal</a:t>
            </a:r>
            <a:endParaRPr lang="es-ES" altLang="es-CO" sz="3200" b="1" dirty="0">
              <a:solidFill>
                <a:srgbClr val="254061"/>
              </a:solidFill>
              <a:cs typeface="Arial" charset="0"/>
            </a:endParaRPr>
          </a:p>
        </p:txBody>
      </p:sp>
      <p:sp>
        <p:nvSpPr>
          <p:cNvPr id="28678" name="Rectángulo 2"/>
          <p:cNvSpPr>
            <a:spLocks noChangeArrowheads="1"/>
          </p:cNvSpPr>
          <p:nvPr/>
        </p:nvSpPr>
        <p:spPr bwMode="auto">
          <a:xfrm>
            <a:off x="84138" y="1549182"/>
            <a:ext cx="9059862" cy="5816977"/>
          </a:xfrm>
          <a:prstGeom prst="rect">
            <a:avLst/>
          </a:prstGeom>
          <a:noFill/>
          <a:ln w="9525">
            <a:noFill/>
            <a:miter lim="800000"/>
            <a:headEnd/>
            <a:tailEnd/>
          </a:ln>
        </p:spPr>
        <p:txBody>
          <a:bodyPr wrap="square">
            <a:spAutoFit/>
          </a:bodyPr>
          <a:lstStyle/>
          <a:p>
            <a:pPr algn="just" defTabSz="914400">
              <a:buClr>
                <a:srgbClr val="00FF99"/>
              </a:buClr>
            </a:pPr>
            <a:r>
              <a:rPr lang="es-CO" altLang="es-CO" sz="2000" b="1" dirty="0" smtClean="0">
                <a:solidFill>
                  <a:srgbClr val="254061"/>
                </a:solidFill>
                <a:latin typeface="Arial" pitchFamily="34" charset="0"/>
                <a:cs typeface="Arial" pitchFamily="34" charset="0"/>
              </a:rPr>
              <a:t>2.7. Verificación de los beneficios del control fiscal.</a:t>
            </a:r>
            <a:r>
              <a:rPr lang="es-CO" altLang="es-CO" sz="2000" dirty="0" smtClean="0">
                <a:solidFill>
                  <a:srgbClr val="254061"/>
                </a:solidFill>
                <a:latin typeface="Arial" pitchFamily="34" charset="0"/>
                <a:cs typeface="Arial" pitchFamily="34" charset="0"/>
              </a:rPr>
              <a:t> La AGR constatará la medición efectuada por las Contralorías de los beneficios generados por el ejercicio de su función, para lo cual tendrá en cuenta que se trate de acciones evidenciadas debidamente comprobadas, que correspondan al seguimiento de acciones establecidas en planes de mejoramiento o que sean producto de observaciones, hallazgos, pronunciamientos o advertencias efectuados por la Contraloría, que sean cuantificables o cualificables y que exista una relación directa entre la acción de mejoramiento y el beneficio.</a:t>
            </a:r>
          </a:p>
          <a:p>
            <a:pPr algn="just" defTabSz="914400">
              <a:buClr>
                <a:srgbClr val="00FF99"/>
              </a:buClr>
            </a:pPr>
            <a:endParaRPr lang="es-CO" altLang="es-CO" sz="2000" dirty="0" smtClean="0">
              <a:solidFill>
                <a:srgbClr val="254061"/>
              </a:solidFill>
              <a:latin typeface="Arial" pitchFamily="34" charset="0"/>
              <a:cs typeface="Arial" pitchFamily="34" charset="0"/>
            </a:endParaRPr>
          </a:p>
          <a:p>
            <a:pPr algn="just" defTabSz="914400">
              <a:buClr>
                <a:srgbClr val="00FF99"/>
              </a:buClr>
            </a:pPr>
            <a:r>
              <a:rPr lang="es-CO" altLang="es-CO" sz="2000" b="1" dirty="0" smtClean="0">
                <a:solidFill>
                  <a:srgbClr val="254061"/>
                </a:solidFill>
                <a:latin typeface="Arial" pitchFamily="34" charset="0"/>
                <a:cs typeface="Arial" pitchFamily="34" charset="0"/>
              </a:rPr>
              <a:t>2.8. Fortalecimiento institucional de la CGR. </a:t>
            </a:r>
            <a:r>
              <a:rPr lang="es-CO" altLang="es-CO" sz="2000" dirty="0" smtClean="0">
                <a:solidFill>
                  <a:srgbClr val="254061"/>
                </a:solidFill>
                <a:latin typeface="Arial" pitchFamily="34" charset="0"/>
                <a:cs typeface="Arial" pitchFamily="34" charset="0"/>
              </a:rPr>
              <a:t>Se crearon dentro de la estructura de la CGR la Unidad de Investigaciones Especiales contra la Corrupción, la Unidad de Cooperación Nacional e Internacional de Prevención, Investigación e Incautación de Bienes, la Unidad de Apoyo Técnico al Congreso y la Unidad de Seguridad y Aseguramiento Tecnológico e Informático y en cada departamento gerencias departamentales colegiadas.</a:t>
            </a: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endParaRPr lang="es-CO" altLang="es-CO" sz="2400" dirty="0">
              <a:solidFill>
                <a:srgbClr val="254061"/>
              </a:solidFill>
              <a:latin typeface="Arial" pitchFamily="34" charset="0"/>
              <a:cs typeface="Arial" pitchFamily="34" charset="0"/>
            </a:endParaRPr>
          </a:p>
        </p:txBody>
      </p:sp>
      <p:sp>
        <p:nvSpPr>
          <p:cNvPr id="9" name="Rectángulo 8"/>
          <p:cNvSpPr/>
          <p:nvPr/>
        </p:nvSpPr>
        <p:spPr>
          <a:xfrm>
            <a:off x="0" y="83740"/>
            <a:ext cx="1052512" cy="1200329"/>
          </a:xfrm>
          <a:prstGeom prst="rect">
            <a:avLst/>
          </a:prstGeom>
        </p:spPr>
        <p:txBody>
          <a:bodyPr wrap="square">
            <a:spAutoFit/>
          </a:bodyPr>
          <a:lstStyle/>
          <a:p>
            <a:pPr algn="r" fontAlgn="auto">
              <a:lnSpc>
                <a:spcPct val="90000"/>
              </a:lnSpc>
              <a:spcBef>
                <a:spcPts val="0"/>
              </a:spcBef>
              <a:spcAft>
                <a:spcPts val="0"/>
              </a:spcAft>
              <a:defRPr/>
            </a:pPr>
            <a:r>
              <a:rPr lang="es-MX" sz="8000" b="1" dirty="0" smtClean="0">
                <a:solidFill>
                  <a:schemeClr val="accent1">
                    <a:lumMod val="50000"/>
                  </a:schemeClr>
                </a:solidFill>
                <a:latin typeface="Arial"/>
                <a:ea typeface="MS PGothic" charset="0"/>
                <a:cs typeface="Arial"/>
              </a:rPr>
              <a:t>2</a:t>
            </a:r>
            <a:endParaRPr lang="es-CO" sz="8000" b="1" dirty="0">
              <a:solidFill>
                <a:schemeClr val="accent1">
                  <a:lumMod val="50000"/>
                </a:schemeClr>
              </a:solidFill>
              <a:latin typeface="Arial"/>
              <a:ea typeface="MS PGothic" charset="0"/>
              <a:cs typeface="Arial"/>
            </a:endParaRPr>
          </a:p>
        </p:txBody>
      </p:sp>
      <p:pic>
        <p:nvPicPr>
          <p:cNvPr id="28680" name="Imagen 10"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a:cxnSpLocks noChangeShapeType="1"/>
          </p:cNvCxnSpPr>
          <p:nvPr/>
        </p:nvCxnSpPr>
        <p:spPr bwMode="auto">
          <a:xfrm>
            <a:off x="522288" y="1284069"/>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6" name="Triángulo isósceles 5"/>
          <p:cNvSpPr>
            <a:spLocks noChangeArrowheads="1"/>
          </p:cNvSpPr>
          <p:nvPr/>
        </p:nvSpPr>
        <p:spPr bwMode="auto">
          <a:xfrm rot="10800000">
            <a:off x="522288" y="1284069"/>
            <a:ext cx="312737" cy="265113"/>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7" name="Rectángulo 6"/>
          <p:cNvSpPr/>
          <p:nvPr/>
        </p:nvSpPr>
        <p:spPr>
          <a:xfrm>
            <a:off x="835025" y="0"/>
            <a:ext cx="8389487" cy="1284069"/>
          </a:xfrm>
          <a:prstGeom prst="rect">
            <a:avLst/>
          </a:prstGeom>
        </p:spPr>
        <p:txBody>
          <a:bodyPr wrap="square">
            <a:spAutoFit/>
          </a:bodyPr>
          <a:lstStyle/>
          <a:p>
            <a:pPr>
              <a:lnSpc>
                <a:spcPct val="80000"/>
              </a:lnSpc>
            </a:pPr>
            <a:r>
              <a:rPr lang="es-CO" altLang="es-CO" sz="3200" b="1" dirty="0" smtClean="0">
                <a:solidFill>
                  <a:srgbClr val="254061"/>
                </a:solidFill>
                <a:cs typeface="Arial" charset="0"/>
              </a:rPr>
              <a:t>Establecimiento de medidas especiales para el fortalecimiento del ejercicio de la función de control fiscal territorial</a:t>
            </a:r>
          </a:p>
        </p:txBody>
      </p:sp>
      <p:sp>
        <p:nvSpPr>
          <p:cNvPr id="28678" name="Rectángulo 2"/>
          <p:cNvSpPr>
            <a:spLocks noChangeArrowheads="1"/>
          </p:cNvSpPr>
          <p:nvPr/>
        </p:nvSpPr>
        <p:spPr bwMode="auto">
          <a:xfrm>
            <a:off x="84138" y="1563848"/>
            <a:ext cx="9059862" cy="5570756"/>
          </a:xfrm>
          <a:prstGeom prst="rect">
            <a:avLst/>
          </a:prstGeom>
          <a:noFill/>
          <a:ln w="9525">
            <a:noFill/>
            <a:miter lim="800000"/>
            <a:headEnd/>
            <a:tailEnd/>
          </a:ln>
        </p:spPr>
        <p:txBody>
          <a:bodyPr wrap="square">
            <a:spAutoFit/>
          </a:bodyPr>
          <a:lstStyle/>
          <a:p>
            <a:pPr algn="just"/>
            <a:r>
              <a:rPr lang="es-CO" altLang="es-CO" sz="2000" b="1" dirty="0" smtClean="0">
                <a:solidFill>
                  <a:srgbClr val="254061"/>
                </a:solidFill>
                <a:latin typeface="Arial" pitchFamily="34" charset="0"/>
                <a:cs typeface="Arial" pitchFamily="34" charset="0"/>
              </a:rPr>
              <a:t>3.1. Planeación estratégica en las contralorías territoriales.</a:t>
            </a:r>
            <a:r>
              <a:rPr lang="es-CO" altLang="es-CO" sz="1600" dirty="0" smtClean="0">
                <a:solidFill>
                  <a:srgbClr val="254061"/>
                </a:solidFill>
                <a:latin typeface="Arial" pitchFamily="34" charset="0"/>
                <a:cs typeface="Arial" pitchFamily="34" charset="0"/>
              </a:rPr>
              <a:t> Cada Contraloría departamental, distrital o municipal elaborará su plan estratégico institucional para el período del respectivo Contralor, el cual deberá ser adoptado a más tardar dentro de los tres meses siguientes a su posesión. La planeación estratégica tendrá en cuenta los siguientes criterios orientadores:</a:t>
            </a:r>
          </a:p>
          <a:p>
            <a:pPr algn="just"/>
            <a:r>
              <a:rPr lang="es-CO" altLang="es-CO" sz="1600" dirty="0" smtClean="0">
                <a:solidFill>
                  <a:srgbClr val="254061"/>
                </a:solidFill>
                <a:latin typeface="Arial" pitchFamily="34" charset="0"/>
                <a:cs typeface="Arial" pitchFamily="34" charset="0"/>
              </a:rPr>
              <a:t>a) Reconocimiento de la ciudadanía como principal destinataria de la gestión fiscal y como punto de partida y de llegada del ejercicio del control fiscal;</a:t>
            </a:r>
          </a:p>
          <a:p>
            <a:pPr algn="just"/>
            <a:r>
              <a:rPr lang="es-CO" altLang="es-CO" sz="1600" dirty="0" smtClean="0">
                <a:solidFill>
                  <a:srgbClr val="254061"/>
                </a:solidFill>
                <a:latin typeface="Arial" pitchFamily="34" charset="0"/>
                <a:cs typeface="Arial" pitchFamily="34" charset="0"/>
              </a:rPr>
              <a:t>b) Componente misional del plan estratégico en función de la formulación y ejecución del Plan de Desarrollo de la respectiva entidad territorial;</a:t>
            </a:r>
          </a:p>
          <a:p>
            <a:pPr algn="just"/>
            <a:r>
              <a:rPr lang="es-CO" altLang="es-CO" sz="1600" dirty="0" smtClean="0">
                <a:solidFill>
                  <a:srgbClr val="254061"/>
                </a:solidFill>
                <a:latin typeface="Arial" pitchFamily="34" charset="0"/>
                <a:cs typeface="Arial" pitchFamily="34" charset="0"/>
              </a:rPr>
              <a:t>c) Medición permanente de los resultados e impactos producidos por el ejercicio de la función de control fiscal;</a:t>
            </a:r>
          </a:p>
          <a:p>
            <a:pPr algn="just"/>
            <a:r>
              <a:rPr lang="es-CO" altLang="es-CO" sz="1600" dirty="0" smtClean="0">
                <a:solidFill>
                  <a:srgbClr val="254061"/>
                </a:solidFill>
                <a:latin typeface="Arial" pitchFamily="34" charset="0"/>
                <a:cs typeface="Arial" pitchFamily="34" charset="0"/>
              </a:rPr>
              <a:t>d) Énfasis en el alcance preventivo de la función fiscalizadora y su concreción en el fortalecimiento de los sistemas de control interno y en la formulación y ejecución de planes de mejoramiento por parte de los sujetos vigilados;</a:t>
            </a:r>
          </a:p>
          <a:p>
            <a:pPr algn="just"/>
            <a:r>
              <a:rPr lang="es-CO" altLang="es-CO" sz="1600" dirty="0" smtClean="0">
                <a:solidFill>
                  <a:srgbClr val="254061"/>
                </a:solidFill>
                <a:latin typeface="Arial" pitchFamily="34" charset="0"/>
                <a:cs typeface="Arial" pitchFamily="34" charset="0"/>
              </a:rPr>
              <a:t>e) Desarrollo y aplicación de metodologías que permitan el ejercicio inmediato del control posterior y el uso responsable de la función de advertencia;</a:t>
            </a:r>
          </a:p>
          <a:p>
            <a:pPr algn="just"/>
            <a:r>
              <a:rPr lang="es-CO" altLang="es-CO" sz="1600" dirty="0" smtClean="0">
                <a:solidFill>
                  <a:srgbClr val="254061"/>
                </a:solidFill>
                <a:latin typeface="Arial" pitchFamily="34" charset="0"/>
                <a:cs typeface="Arial" pitchFamily="34" charset="0"/>
              </a:rPr>
              <a:t>f) Complementación del ejercicio de la función fiscalizadora con las acciones de control social de los grupos de interés ciudadanos y con el apoyo directo a las actividades de control macro y micro mediante la realización de alianzas estratégicas.</a:t>
            </a: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endParaRPr lang="es-CO" altLang="es-CO" sz="2400" dirty="0">
              <a:solidFill>
                <a:srgbClr val="254061"/>
              </a:solidFill>
              <a:latin typeface="Arial" pitchFamily="34" charset="0"/>
              <a:cs typeface="Arial" pitchFamily="34" charset="0"/>
            </a:endParaRPr>
          </a:p>
        </p:txBody>
      </p:sp>
      <p:sp>
        <p:nvSpPr>
          <p:cNvPr id="9" name="Rectángulo 8"/>
          <p:cNvSpPr/>
          <p:nvPr/>
        </p:nvSpPr>
        <p:spPr>
          <a:xfrm>
            <a:off x="-217487" y="83740"/>
            <a:ext cx="1052512" cy="1200329"/>
          </a:xfrm>
          <a:prstGeom prst="rect">
            <a:avLst/>
          </a:prstGeom>
        </p:spPr>
        <p:txBody>
          <a:bodyPr wrap="square">
            <a:spAutoFit/>
          </a:bodyPr>
          <a:lstStyle/>
          <a:p>
            <a:pPr algn="r" fontAlgn="auto">
              <a:lnSpc>
                <a:spcPct val="90000"/>
              </a:lnSpc>
              <a:spcBef>
                <a:spcPts val="0"/>
              </a:spcBef>
              <a:spcAft>
                <a:spcPts val="0"/>
              </a:spcAft>
              <a:defRPr/>
            </a:pPr>
            <a:r>
              <a:rPr lang="es-MX" sz="8000" b="1" dirty="0" smtClean="0">
                <a:solidFill>
                  <a:schemeClr val="accent1">
                    <a:lumMod val="50000"/>
                  </a:schemeClr>
                </a:solidFill>
                <a:latin typeface="Arial"/>
                <a:ea typeface="MS PGothic" charset="0"/>
                <a:cs typeface="Arial"/>
              </a:rPr>
              <a:t>3</a:t>
            </a:r>
            <a:endParaRPr lang="es-CO" sz="8000" b="1" dirty="0">
              <a:solidFill>
                <a:schemeClr val="accent1">
                  <a:lumMod val="50000"/>
                </a:schemeClr>
              </a:solidFill>
              <a:latin typeface="Arial"/>
              <a:ea typeface="MS PGothic" charset="0"/>
              <a:cs typeface="Arial"/>
            </a:endParaRPr>
          </a:p>
        </p:txBody>
      </p:sp>
      <p:pic>
        <p:nvPicPr>
          <p:cNvPr id="28680" name="Imagen 10"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a:cxnSpLocks noChangeShapeType="1"/>
          </p:cNvCxnSpPr>
          <p:nvPr/>
        </p:nvCxnSpPr>
        <p:spPr bwMode="auto">
          <a:xfrm>
            <a:off x="522288" y="1480108"/>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6" name="Triángulo isósceles 5"/>
          <p:cNvSpPr>
            <a:spLocks noChangeArrowheads="1"/>
          </p:cNvSpPr>
          <p:nvPr/>
        </p:nvSpPr>
        <p:spPr bwMode="auto">
          <a:xfrm rot="10800000">
            <a:off x="522288" y="1506536"/>
            <a:ext cx="312737" cy="265113"/>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7" name="Rectángulo 6"/>
          <p:cNvSpPr/>
          <p:nvPr/>
        </p:nvSpPr>
        <p:spPr>
          <a:xfrm>
            <a:off x="1136650" y="279779"/>
            <a:ext cx="8389487" cy="1284069"/>
          </a:xfrm>
          <a:prstGeom prst="rect">
            <a:avLst/>
          </a:prstGeom>
        </p:spPr>
        <p:txBody>
          <a:bodyPr wrap="square">
            <a:spAutoFit/>
          </a:bodyPr>
          <a:lstStyle/>
          <a:p>
            <a:pPr>
              <a:lnSpc>
                <a:spcPct val="80000"/>
              </a:lnSpc>
            </a:pPr>
            <a:r>
              <a:rPr lang="es-CO" altLang="es-CO" sz="3200" b="1" dirty="0" smtClean="0">
                <a:solidFill>
                  <a:srgbClr val="254061"/>
                </a:solidFill>
                <a:cs typeface="Arial" charset="0"/>
              </a:rPr>
              <a:t>Establecimiento de medidas especiales para el fortalecimiento del ejercicio de la función de control fiscal territorial</a:t>
            </a:r>
          </a:p>
        </p:txBody>
      </p:sp>
      <p:sp>
        <p:nvSpPr>
          <p:cNvPr id="28678" name="Rectángulo 2"/>
          <p:cNvSpPr>
            <a:spLocks noChangeArrowheads="1"/>
          </p:cNvSpPr>
          <p:nvPr/>
        </p:nvSpPr>
        <p:spPr bwMode="auto">
          <a:xfrm>
            <a:off x="313898" y="1965278"/>
            <a:ext cx="8512601" cy="3847207"/>
          </a:xfrm>
          <a:prstGeom prst="rect">
            <a:avLst/>
          </a:prstGeom>
          <a:noFill/>
          <a:ln w="9525">
            <a:noFill/>
            <a:miter lim="800000"/>
            <a:headEnd/>
            <a:tailEnd/>
          </a:ln>
        </p:spPr>
        <p:txBody>
          <a:bodyPr wrap="square">
            <a:spAutoFit/>
          </a:bodyPr>
          <a:lstStyle/>
          <a:p>
            <a:pPr algn="just"/>
            <a:r>
              <a:rPr lang="es-CO" altLang="es-CO" sz="2000" b="1" dirty="0" smtClean="0">
                <a:solidFill>
                  <a:srgbClr val="254061"/>
                </a:solidFill>
                <a:latin typeface="Arial" pitchFamily="34" charset="0"/>
                <a:cs typeface="Arial" pitchFamily="34" charset="0"/>
              </a:rPr>
              <a:t>3.2. Metodología para el proceso auditor en el nivel territorial.</a:t>
            </a:r>
            <a:r>
              <a:rPr lang="es-CO" altLang="es-CO" sz="2000" dirty="0" smtClean="0">
                <a:solidFill>
                  <a:srgbClr val="254061"/>
                </a:solidFill>
                <a:latin typeface="Arial" pitchFamily="34" charset="0"/>
                <a:cs typeface="Arial" pitchFamily="34" charset="0"/>
              </a:rPr>
              <a:t> La Contraloría General de la República, con la participación de representantes de las Contralorías territoriales a través del Sistema Nacional de Control Fiscal - Sinacof, facilitará a las Contralorías Departamentales, distritales y municipales una versión adaptada a las necesidades y requerimientos propios del ejercicio de la función de control fiscal en el nivel territorial de la metodología para el proceso auditor, se encargará de su actualización y apoyará a dichas entidades en el proceso de capacitación en el conocimiento y manejo de esta herramienta. La Auditoría General de la República verificará el cumplimiento de este mandato legal.</a:t>
            </a:r>
          </a:p>
          <a:p>
            <a:pPr algn="just" defTabSz="914400">
              <a:buClr>
                <a:srgbClr val="00FF99"/>
              </a:buClr>
            </a:pPr>
            <a:endParaRPr lang="es-CO" altLang="es-CO" sz="2400" dirty="0">
              <a:solidFill>
                <a:srgbClr val="254061"/>
              </a:solidFill>
              <a:latin typeface="Arial" pitchFamily="34" charset="0"/>
              <a:cs typeface="Arial" pitchFamily="34" charset="0"/>
            </a:endParaRPr>
          </a:p>
        </p:txBody>
      </p:sp>
      <p:sp>
        <p:nvSpPr>
          <p:cNvPr id="9" name="Rectángulo 8"/>
          <p:cNvSpPr/>
          <p:nvPr/>
        </p:nvSpPr>
        <p:spPr>
          <a:xfrm>
            <a:off x="84138" y="279779"/>
            <a:ext cx="1052512" cy="1200329"/>
          </a:xfrm>
          <a:prstGeom prst="rect">
            <a:avLst/>
          </a:prstGeom>
        </p:spPr>
        <p:txBody>
          <a:bodyPr wrap="square">
            <a:spAutoFit/>
          </a:bodyPr>
          <a:lstStyle/>
          <a:p>
            <a:pPr algn="r" fontAlgn="auto">
              <a:lnSpc>
                <a:spcPct val="90000"/>
              </a:lnSpc>
              <a:spcBef>
                <a:spcPts val="0"/>
              </a:spcBef>
              <a:spcAft>
                <a:spcPts val="0"/>
              </a:spcAft>
              <a:defRPr/>
            </a:pPr>
            <a:r>
              <a:rPr lang="es-MX" sz="8000" b="1" dirty="0" smtClean="0">
                <a:solidFill>
                  <a:schemeClr val="accent1">
                    <a:lumMod val="50000"/>
                  </a:schemeClr>
                </a:solidFill>
                <a:latin typeface="Arial"/>
                <a:ea typeface="MS PGothic" charset="0"/>
                <a:cs typeface="Arial"/>
              </a:rPr>
              <a:t>3</a:t>
            </a:r>
            <a:endParaRPr lang="es-CO" sz="8000" b="1" dirty="0">
              <a:solidFill>
                <a:schemeClr val="accent1">
                  <a:lumMod val="50000"/>
                </a:schemeClr>
              </a:solidFill>
              <a:latin typeface="Arial"/>
              <a:ea typeface="MS PGothic" charset="0"/>
              <a:cs typeface="Arial"/>
            </a:endParaRPr>
          </a:p>
        </p:txBody>
      </p:sp>
      <p:pic>
        <p:nvPicPr>
          <p:cNvPr id="28680" name="Imagen 10"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Imagen 1" descr="Fondo azul.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2771" name="Rectangle 3"/>
          <p:cNvSpPr>
            <a:spLocks noGrp="1" noChangeArrowheads="1"/>
          </p:cNvSpPr>
          <p:nvPr>
            <p:ph idx="1"/>
          </p:nvPr>
        </p:nvSpPr>
        <p:spPr>
          <a:xfrm>
            <a:off x="2582863" y="914400"/>
            <a:ext cx="6405562" cy="1055688"/>
          </a:xfrm>
        </p:spPr>
        <p:txBody>
          <a:bodyPr/>
          <a:lstStyle/>
          <a:p>
            <a:pPr marL="0" indent="0" algn="just" eaLnBrk="1" hangingPunct="1">
              <a:buFont typeface="Arial" pitchFamily="34" charset="0"/>
              <a:buNone/>
            </a:pPr>
            <a:r>
              <a:rPr lang="es-ES" altLang="es-CO" sz="6000" b="1" dirty="0" smtClean="0">
                <a:solidFill>
                  <a:schemeClr val="bg1"/>
                </a:solidFill>
                <a:latin typeface="Arial" pitchFamily="34" charset="0"/>
                <a:cs typeface="Arial" pitchFamily="34" charset="0"/>
              </a:rPr>
              <a:t>Reflexiones finales sobre el fortalecimiento del Estatuto Anticorrupción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a:cxnSpLocks noChangeShapeType="1"/>
          </p:cNvCxnSpPr>
          <p:nvPr/>
        </p:nvCxnSpPr>
        <p:spPr bwMode="auto">
          <a:xfrm>
            <a:off x="522288" y="1487340"/>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6" name="Triángulo isósceles 5"/>
          <p:cNvSpPr>
            <a:spLocks noChangeArrowheads="1"/>
          </p:cNvSpPr>
          <p:nvPr/>
        </p:nvSpPr>
        <p:spPr bwMode="auto">
          <a:xfrm rot="10800000">
            <a:off x="522288" y="1506537"/>
            <a:ext cx="312737" cy="265113"/>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8" name="Rectángulo 7"/>
          <p:cNvSpPr/>
          <p:nvPr/>
        </p:nvSpPr>
        <p:spPr>
          <a:xfrm>
            <a:off x="1105469" y="176212"/>
            <a:ext cx="8038531" cy="1089529"/>
          </a:xfrm>
          <a:prstGeom prst="rect">
            <a:avLst/>
          </a:prstGeom>
        </p:spPr>
        <p:txBody>
          <a:bodyPr wrap="square">
            <a:spAutoFit/>
          </a:bodyPr>
          <a:lstStyle/>
          <a:p>
            <a:pPr fontAlgn="auto">
              <a:lnSpc>
                <a:spcPct val="90000"/>
              </a:lnSpc>
              <a:spcBef>
                <a:spcPts val="0"/>
              </a:spcBef>
              <a:spcAft>
                <a:spcPts val="0"/>
              </a:spcAft>
              <a:defRPr/>
            </a:pPr>
            <a:r>
              <a:rPr lang="es-CO" sz="3600" dirty="0" smtClean="0">
                <a:solidFill>
                  <a:schemeClr val="accent1">
                    <a:lumMod val="50000"/>
                  </a:schemeClr>
                </a:solidFill>
                <a:latin typeface="Arial"/>
                <a:ea typeface="MS PGothic" charset="0"/>
                <a:cs typeface="Arial"/>
              </a:rPr>
              <a:t>El fortalecimiento de los Sistemas de Control Interno es indispensable. </a:t>
            </a:r>
            <a:endParaRPr lang="es-CO" sz="3600" dirty="0">
              <a:solidFill>
                <a:schemeClr val="accent1">
                  <a:lumMod val="50000"/>
                </a:schemeClr>
              </a:solidFill>
              <a:latin typeface="Arial"/>
              <a:ea typeface="MS PGothic" charset="0"/>
              <a:cs typeface="Arial"/>
            </a:endParaRPr>
          </a:p>
        </p:txBody>
      </p:sp>
      <p:sp>
        <p:nvSpPr>
          <p:cNvPr id="28678" name="Rectángulo 2"/>
          <p:cNvSpPr>
            <a:spLocks noChangeArrowheads="1"/>
          </p:cNvSpPr>
          <p:nvPr/>
        </p:nvSpPr>
        <p:spPr bwMode="auto">
          <a:xfrm>
            <a:off x="522288" y="1771650"/>
            <a:ext cx="8250237" cy="2308324"/>
          </a:xfrm>
          <a:prstGeom prst="rect">
            <a:avLst/>
          </a:prstGeom>
          <a:noFill/>
          <a:ln w="9525">
            <a:noFill/>
            <a:miter lim="800000"/>
            <a:headEnd/>
            <a:tailEnd/>
          </a:ln>
        </p:spPr>
        <p:txBody>
          <a:bodyPr wrap="square">
            <a:spAutoFit/>
          </a:bodyPr>
          <a:lstStyle/>
          <a:p>
            <a:pPr algn="just" defTabSz="914400">
              <a:buClr>
                <a:srgbClr val="00FF99"/>
              </a:buClr>
            </a:pPr>
            <a:r>
              <a:rPr lang="es-CO" altLang="es-CO" sz="2400" dirty="0">
                <a:solidFill>
                  <a:srgbClr val="254061"/>
                </a:solidFill>
                <a:latin typeface="Arial" pitchFamily="34" charset="0"/>
                <a:cs typeface="Arial" pitchFamily="34" charset="0"/>
              </a:rPr>
              <a:t>Los directores de control interno están en la obligación de reportar a los Organismos de Control, los posibles actos de corrupción e irregularidades que haya encontrado en el ejercicio de sus funciones</a:t>
            </a:r>
            <a:r>
              <a:rPr lang="es-CO" altLang="es-CO" sz="2400" dirty="0" smtClean="0">
                <a:solidFill>
                  <a:srgbClr val="254061"/>
                </a:solidFill>
                <a:latin typeface="Arial" pitchFamily="34" charset="0"/>
                <a:cs typeface="Arial" pitchFamily="34" charset="0"/>
              </a:rPr>
              <a:t>.</a:t>
            </a: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endParaRPr lang="es-CO" altLang="es-CO" sz="2400" dirty="0">
              <a:solidFill>
                <a:srgbClr val="254061"/>
              </a:solidFill>
              <a:latin typeface="Arial" pitchFamily="34" charset="0"/>
              <a:cs typeface="Arial" pitchFamily="34" charset="0"/>
            </a:endParaRPr>
          </a:p>
        </p:txBody>
      </p:sp>
      <p:sp>
        <p:nvSpPr>
          <p:cNvPr id="9" name="Rectángulo 8"/>
          <p:cNvSpPr/>
          <p:nvPr/>
        </p:nvSpPr>
        <p:spPr>
          <a:xfrm>
            <a:off x="0" y="176212"/>
            <a:ext cx="835025" cy="1311128"/>
          </a:xfrm>
          <a:prstGeom prst="rect">
            <a:avLst/>
          </a:prstGeom>
        </p:spPr>
        <p:txBody>
          <a:bodyPr wrap="square">
            <a:spAutoFit/>
          </a:bodyPr>
          <a:lstStyle/>
          <a:p>
            <a:pPr algn="r" fontAlgn="auto">
              <a:lnSpc>
                <a:spcPct val="90000"/>
              </a:lnSpc>
              <a:spcBef>
                <a:spcPts val="0"/>
              </a:spcBef>
              <a:spcAft>
                <a:spcPts val="0"/>
              </a:spcAft>
              <a:defRPr/>
            </a:pPr>
            <a:r>
              <a:rPr lang="es-MX" sz="8800" b="1" dirty="0" smtClean="0">
                <a:solidFill>
                  <a:schemeClr val="accent1">
                    <a:lumMod val="50000"/>
                  </a:schemeClr>
                </a:solidFill>
                <a:latin typeface="Arial"/>
                <a:ea typeface="MS PGothic" charset="0"/>
                <a:cs typeface="Arial"/>
              </a:rPr>
              <a:t>a</a:t>
            </a:r>
            <a:endParaRPr lang="es-CO" sz="8800" b="1" dirty="0">
              <a:solidFill>
                <a:schemeClr val="accent1">
                  <a:lumMod val="50000"/>
                </a:schemeClr>
              </a:solidFill>
              <a:latin typeface="Arial"/>
              <a:ea typeface="MS PGothic" charset="0"/>
              <a:cs typeface="Arial"/>
            </a:endParaRPr>
          </a:p>
        </p:txBody>
      </p:sp>
      <p:pic>
        <p:nvPicPr>
          <p:cNvPr id="28680" name="Imagen 10"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
        <p:nvSpPr>
          <p:cNvPr id="10" name="9 Rectángulo"/>
          <p:cNvSpPr/>
          <p:nvPr/>
        </p:nvSpPr>
        <p:spPr>
          <a:xfrm>
            <a:off x="522287" y="3429000"/>
            <a:ext cx="8250237" cy="1569660"/>
          </a:xfrm>
          <a:prstGeom prst="rect">
            <a:avLst/>
          </a:prstGeom>
        </p:spPr>
        <p:txBody>
          <a:bodyPr wrap="square">
            <a:spAutoFit/>
          </a:bodyPr>
          <a:lstStyle/>
          <a:p>
            <a:pPr algn="just" defTabSz="914400">
              <a:buClr>
                <a:srgbClr val="00FF99"/>
              </a:buClr>
            </a:pPr>
            <a:r>
              <a:rPr lang="es-CO" altLang="es-CO" sz="2400" dirty="0" smtClean="0">
                <a:solidFill>
                  <a:srgbClr val="254061"/>
                </a:solidFill>
                <a:latin typeface="Arial" pitchFamily="34" charset="0"/>
                <a:cs typeface="Arial" pitchFamily="34" charset="0"/>
              </a:rPr>
              <a:t>Los informes de los funcionarios del control interno tendrán valor probatorio en los procesos disciplinarios, administrativos, judiciales y fiscales cuando las autoridades pertinentes así lo soliciten</a:t>
            </a:r>
            <a:r>
              <a:rPr lang="es-CO" altLang="es-CO" dirty="0" smtClean="0">
                <a:solidFill>
                  <a:srgbClr val="254061"/>
                </a:solidFill>
                <a:latin typeface="Arial" pitchFamily="34" charset="0"/>
                <a:cs typeface="Arial" pitchFamily="34" charset="0"/>
              </a:rPr>
              <a:t>.</a:t>
            </a:r>
            <a:endParaRPr lang="es-CO" altLang="es-CO" dirty="0">
              <a:solidFill>
                <a:srgbClr val="25406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CuadroTexto"/>
          <p:cNvSpPr txBox="1">
            <a:spLocks noChangeArrowheads="1"/>
          </p:cNvSpPr>
          <p:nvPr/>
        </p:nvSpPr>
        <p:spPr bwMode="auto">
          <a:xfrm>
            <a:off x="254000" y="1425575"/>
            <a:ext cx="8621713" cy="4587875"/>
          </a:xfrm>
          <a:prstGeom prst="rect">
            <a:avLst/>
          </a:prstGeom>
          <a:noFill/>
          <a:ln w="9525">
            <a:noFill/>
            <a:miter lim="800000"/>
            <a:headEnd/>
            <a:tailEnd/>
          </a:ln>
        </p:spPr>
        <p:txBody>
          <a:bodyPr>
            <a:spAutoFit/>
          </a:bodyPr>
          <a:lstStyle/>
          <a:p>
            <a:pPr algn="just" eaLnBrk="0" hangingPunct="0">
              <a:lnSpc>
                <a:spcPct val="115000"/>
              </a:lnSpc>
              <a:spcAft>
                <a:spcPts val="1000"/>
              </a:spcAft>
            </a:pPr>
            <a:r>
              <a:rPr lang="es-CO" altLang="es-CO" sz="3200" dirty="0">
                <a:solidFill>
                  <a:srgbClr val="002060"/>
                </a:solidFill>
                <a:latin typeface="Arial" pitchFamily="34" charset="0"/>
                <a:ea typeface="Calibri" pitchFamily="34" charset="0"/>
                <a:cs typeface="Times New Roman" pitchFamily="18" charset="0"/>
              </a:rPr>
              <a:t>La Corte Constitucional declaró inexequible el numeral 7 del artículo 5 del Decreto ley 267 de 2000, que facultaba a la Contraloría General de la República para advertir sobre operaciones o procesos en ejecución con el fin de prever graves riesgos que comprometieran el patrimonio público, denominado hasta entonces función de advertencia. </a:t>
            </a:r>
            <a:endParaRPr lang="es-CO" altLang="es-CO" sz="3200" dirty="0">
              <a:solidFill>
                <a:srgbClr val="002060"/>
              </a:solidFill>
              <a:ea typeface="Calibri" pitchFamily="34" charset="0"/>
              <a:cs typeface="Times New Roman" pitchFamily="18" charset="0"/>
            </a:endParaRPr>
          </a:p>
        </p:txBody>
      </p:sp>
      <p:cxnSp>
        <p:nvCxnSpPr>
          <p:cNvPr id="6" name="Conector recto 5"/>
          <p:cNvCxnSpPr>
            <a:cxnSpLocks noChangeShapeType="1"/>
          </p:cNvCxnSpPr>
          <p:nvPr/>
        </p:nvCxnSpPr>
        <p:spPr bwMode="auto">
          <a:xfrm>
            <a:off x="522288" y="1268413"/>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7" name="Triángulo isósceles 6"/>
          <p:cNvSpPr>
            <a:spLocks noChangeArrowheads="1"/>
          </p:cNvSpPr>
          <p:nvPr/>
        </p:nvSpPr>
        <p:spPr bwMode="auto">
          <a:xfrm rot="10800000">
            <a:off x="823913" y="1268413"/>
            <a:ext cx="312737" cy="265112"/>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prstClr val="white"/>
              </a:solidFill>
              <a:latin typeface="Calibri"/>
            </a:endParaRPr>
          </a:p>
        </p:txBody>
      </p:sp>
      <p:sp>
        <p:nvSpPr>
          <p:cNvPr id="56325" name="Rectángulo 7"/>
          <p:cNvSpPr>
            <a:spLocks noChangeArrowheads="1"/>
          </p:cNvSpPr>
          <p:nvPr/>
        </p:nvSpPr>
        <p:spPr bwMode="auto">
          <a:xfrm>
            <a:off x="719138" y="457200"/>
            <a:ext cx="7691437" cy="712788"/>
          </a:xfrm>
          <a:prstGeom prst="rect">
            <a:avLst/>
          </a:prstGeom>
          <a:noFill/>
          <a:ln w="9525">
            <a:noFill/>
            <a:miter lim="800000"/>
            <a:headEnd/>
            <a:tailEnd/>
          </a:ln>
        </p:spPr>
        <p:txBody>
          <a:bodyPr>
            <a:spAutoFit/>
          </a:bodyPr>
          <a:lstStyle/>
          <a:p>
            <a:pPr>
              <a:lnSpc>
                <a:spcPct val="90000"/>
              </a:lnSpc>
            </a:pPr>
            <a:r>
              <a:rPr lang="es-MX" altLang="es-CO" sz="4400" b="1">
                <a:solidFill>
                  <a:srgbClr val="254061"/>
                </a:solidFill>
                <a:latin typeface="Arial" pitchFamily="34" charset="0"/>
                <a:cs typeface="Arial" pitchFamily="34" charset="0"/>
              </a:rPr>
              <a:t>Sentencia C-103 de 2015</a:t>
            </a:r>
            <a:endParaRPr lang="es-CO" altLang="es-CO" sz="4400" b="1">
              <a:solidFill>
                <a:srgbClr val="254061"/>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xfrm>
            <a:off x="755650" y="336550"/>
            <a:ext cx="7702550" cy="1143000"/>
          </a:xfrm>
        </p:spPr>
        <p:txBody>
          <a:bodyPr>
            <a:normAutofit/>
          </a:bodyPr>
          <a:lstStyle/>
          <a:p>
            <a:pPr algn="l" eaLnBrk="1" hangingPunct="1">
              <a:defRPr/>
            </a:pPr>
            <a:r>
              <a:rPr lang="es-MX" altLang="es-CO" b="1" smtClean="0">
                <a:solidFill>
                  <a:srgbClr val="254061"/>
                </a:solidFill>
                <a:effectLst>
                  <a:outerShdw blurRad="38100" dist="38100" dir="2700000" algn="tl">
                    <a:srgbClr val="C0C0C0"/>
                  </a:outerShdw>
                </a:effectLst>
                <a:latin typeface="Arial" pitchFamily="34" charset="0"/>
                <a:cs typeface="Arial" pitchFamily="34" charset="0"/>
              </a:rPr>
              <a:t>Contenido de la Exposición</a:t>
            </a:r>
            <a:endParaRPr lang="es-ES" altLang="es-CO" b="1" smtClean="0">
              <a:solidFill>
                <a:srgbClr val="254061"/>
              </a:solidFill>
              <a:effectLst>
                <a:outerShdw blurRad="38100" dist="38100" dir="2700000" algn="tl">
                  <a:srgbClr val="C0C0C0"/>
                </a:outerShdw>
              </a:effectLst>
              <a:latin typeface="Arial" pitchFamily="34" charset="0"/>
              <a:cs typeface="Arial" pitchFamily="34" charset="0"/>
            </a:endParaRPr>
          </a:p>
        </p:txBody>
      </p:sp>
      <p:sp>
        <p:nvSpPr>
          <p:cNvPr id="9219" name="Rectangle 3"/>
          <p:cNvSpPr>
            <a:spLocks noGrp="1" noChangeArrowheads="1"/>
          </p:cNvSpPr>
          <p:nvPr>
            <p:ph idx="1"/>
          </p:nvPr>
        </p:nvSpPr>
        <p:spPr>
          <a:xfrm>
            <a:off x="685800" y="2032000"/>
            <a:ext cx="7399338" cy="3563582"/>
          </a:xfrm>
        </p:spPr>
        <p:txBody>
          <a:bodyPr/>
          <a:lstStyle/>
          <a:p>
            <a:pPr marL="514350" indent="-514350" eaLnBrk="1" hangingPunct="1">
              <a:buFont typeface="Calibri" pitchFamily="34" charset="0"/>
              <a:buAutoNum type="arabicPeriod"/>
            </a:pPr>
            <a:r>
              <a:rPr lang="es-ES" altLang="es-CO" b="1" dirty="0" smtClean="0">
                <a:solidFill>
                  <a:srgbClr val="254061"/>
                </a:solidFill>
              </a:rPr>
              <a:t>Qué es y que hace la Auditoría General de la República?</a:t>
            </a:r>
          </a:p>
          <a:p>
            <a:pPr marL="514350" indent="-514350" eaLnBrk="1" hangingPunct="1">
              <a:buNone/>
            </a:pPr>
            <a:endParaRPr lang="es-ES" altLang="es-CO" b="1" dirty="0" smtClean="0">
              <a:solidFill>
                <a:srgbClr val="254061"/>
              </a:solidFill>
            </a:endParaRPr>
          </a:p>
          <a:p>
            <a:pPr marL="514350" indent="-514350" eaLnBrk="1" hangingPunct="1">
              <a:buNone/>
            </a:pPr>
            <a:r>
              <a:rPr lang="es-ES" altLang="es-CO" b="1" dirty="0" smtClean="0">
                <a:solidFill>
                  <a:srgbClr val="254061"/>
                </a:solidFill>
              </a:rPr>
              <a:t>2.   Cambios del control fiscal en la Ley 1474 de 2011.</a:t>
            </a:r>
          </a:p>
          <a:p>
            <a:pPr marL="514350" indent="-514350" eaLnBrk="1" hangingPunct="1">
              <a:buNone/>
            </a:pPr>
            <a:endParaRPr lang="es-ES" altLang="es-CO" b="1" dirty="0" smtClean="0">
              <a:solidFill>
                <a:srgbClr val="254061"/>
              </a:solidFill>
            </a:endParaRPr>
          </a:p>
          <a:p>
            <a:pPr marL="514350" indent="-514350" eaLnBrk="1" hangingPunct="1">
              <a:buNone/>
            </a:pPr>
            <a:r>
              <a:rPr lang="es-ES_tradnl" altLang="es-CO" b="1" dirty="0" smtClean="0">
                <a:solidFill>
                  <a:srgbClr val="254061"/>
                </a:solidFill>
              </a:rPr>
              <a:t>3.   Reflexiones finales.</a:t>
            </a:r>
            <a:endParaRPr lang="es-ES" altLang="es-CO" b="1" dirty="0" smtClean="0">
              <a:solidFill>
                <a:srgbClr val="254061"/>
              </a:solidFill>
            </a:endParaRPr>
          </a:p>
        </p:txBody>
      </p:sp>
      <p:cxnSp>
        <p:nvCxnSpPr>
          <p:cNvPr id="4" name="Conector recto 3"/>
          <p:cNvCxnSpPr>
            <a:cxnSpLocks noChangeShapeType="1"/>
          </p:cNvCxnSpPr>
          <p:nvPr/>
        </p:nvCxnSpPr>
        <p:spPr bwMode="auto">
          <a:xfrm flipV="1">
            <a:off x="503238" y="1492250"/>
            <a:ext cx="864076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5" name="Triángulo isósceles 4"/>
          <p:cNvSpPr>
            <a:spLocks noChangeArrowheads="1"/>
          </p:cNvSpPr>
          <p:nvPr/>
        </p:nvSpPr>
        <p:spPr bwMode="auto">
          <a:xfrm rot="10800000">
            <a:off x="576263" y="1479550"/>
            <a:ext cx="311150" cy="265113"/>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pic>
        <p:nvPicPr>
          <p:cNvPr id="9222" name="Imagen 1"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CuadroTexto"/>
          <p:cNvSpPr txBox="1">
            <a:spLocks noChangeArrowheads="1"/>
          </p:cNvSpPr>
          <p:nvPr/>
        </p:nvSpPr>
        <p:spPr bwMode="auto">
          <a:xfrm>
            <a:off x="254000" y="1425575"/>
            <a:ext cx="8621713" cy="5511800"/>
          </a:xfrm>
          <a:prstGeom prst="rect">
            <a:avLst/>
          </a:prstGeom>
          <a:noFill/>
          <a:ln w="9525">
            <a:noFill/>
            <a:miter lim="800000"/>
            <a:headEnd/>
            <a:tailEnd/>
          </a:ln>
        </p:spPr>
        <p:txBody>
          <a:bodyPr>
            <a:spAutoFit/>
          </a:bodyPr>
          <a:lstStyle/>
          <a:p>
            <a:pPr algn="just" eaLnBrk="0" hangingPunct="0">
              <a:lnSpc>
                <a:spcPct val="115000"/>
              </a:lnSpc>
              <a:spcAft>
                <a:spcPts val="1000"/>
              </a:spcAft>
            </a:pPr>
            <a:r>
              <a:rPr lang="es-CO" altLang="es-CO" sz="2800" dirty="0">
                <a:solidFill>
                  <a:srgbClr val="002060"/>
                </a:solidFill>
                <a:latin typeface="Arial" pitchFamily="34" charset="0"/>
              </a:rPr>
              <a:t>En la Sentencia la Corte señaló que el Control Interno establecido en los artículos 209 y 269 de la Constitución Política, es un mecanismo alternativo que permite alcanzar los propósitos antes perseguidos con la función de advertencia, toda vez que el mismo faculta a la administración a intervenir de manera previa, concomitante o posterior para detectar y corregir las desviaciones en la gestión de la entidad, que puedan afectar el cumplimiento de sus objetivos y comprometer el adecuado manejo de sus recursos.</a:t>
            </a:r>
            <a:endParaRPr lang="es-CO" altLang="es-CO" sz="2800" dirty="0">
              <a:solidFill>
                <a:srgbClr val="002060"/>
              </a:solidFill>
              <a:ea typeface="Calibri" pitchFamily="34" charset="0"/>
              <a:cs typeface="Times New Roman" pitchFamily="18" charset="0"/>
            </a:endParaRPr>
          </a:p>
        </p:txBody>
      </p:sp>
      <p:cxnSp>
        <p:nvCxnSpPr>
          <p:cNvPr id="6" name="Conector recto 5"/>
          <p:cNvCxnSpPr>
            <a:cxnSpLocks noChangeShapeType="1"/>
          </p:cNvCxnSpPr>
          <p:nvPr/>
        </p:nvCxnSpPr>
        <p:spPr bwMode="auto">
          <a:xfrm>
            <a:off x="522288" y="1268413"/>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7" name="Triángulo isósceles 6"/>
          <p:cNvSpPr>
            <a:spLocks noChangeArrowheads="1"/>
          </p:cNvSpPr>
          <p:nvPr/>
        </p:nvSpPr>
        <p:spPr bwMode="auto">
          <a:xfrm rot="10800000">
            <a:off x="823913" y="1268413"/>
            <a:ext cx="312737" cy="265112"/>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prstClr val="white"/>
              </a:solidFill>
              <a:latin typeface="Calibri"/>
            </a:endParaRPr>
          </a:p>
        </p:txBody>
      </p:sp>
      <p:sp>
        <p:nvSpPr>
          <p:cNvPr id="57349" name="Rectángulo 7"/>
          <p:cNvSpPr>
            <a:spLocks noChangeArrowheads="1"/>
          </p:cNvSpPr>
          <p:nvPr/>
        </p:nvSpPr>
        <p:spPr bwMode="auto">
          <a:xfrm>
            <a:off x="719138" y="457200"/>
            <a:ext cx="7691437" cy="712788"/>
          </a:xfrm>
          <a:prstGeom prst="rect">
            <a:avLst/>
          </a:prstGeom>
          <a:noFill/>
          <a:ln w="9525">
            <a:noFill/>
            <a:miter lim="800000"/>
            <a:headEnd/>
            <a:tailEnd/>
          </a:ln>
        </p:spPr>
        <p:txBody>
          <a:bodyPr>
            <a:spAutoFit/>
          </a:bodyPr>
          <a:lstStyle/>
          <a:p>
            <a:pPr>
              <a:lnSpc>
                <a:spcPct val="90000"/>
              </a:lnSpc>
            </a:pPr>
            <a:r>
              <a:rPr lang="es-MX" altLang="es-CO" sz="4400" b="1">
                <a:solidFill>
                  <a:srgbClr val="254061"/>
                </a:solidFill>
                <a:latin typeface="Arial" pitchFamily="34" charset="0"/>
                <a:cs typeface="Arial" pitchFamily="34" charset="0"/>
              </a:rPr>
              <a:t>Sentencia C-103 de 2015</a:t>
            </a:r>
            <a:endParaRPr lang="es-CO" altLang="es-CO" sz="4400" b="1">
              <a:solidFill>
                <a:srgbClr val="254061"/>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CuadroTexto"/>
          <p:cNvSpPr txBox="1">
            <a:spLocks noChangeArrowheads="1"/>
          </p:cNvSpPr>
          <p:nvPr/>
        </p:nvSpPr>
        <p:spPr bwMode="auto">
          <a:xfrm>
            <a:off x="254000" y="1425575"/>
            <a:ext cx="8621713" cy="4025900"/>
          </a:xfrm>
          <a:prstGeom prst="rect">
            <a:avLst/>
          </a:prstGeom>
          <a:noFill/>
          <a:ln w="9525">
            <a:noFill/>
            <a:miter lim="800000"/>
            <a:headEnd/>
            <a:tailEnd/>
          </a:ln>
        </p:spPr>
        <p:txBody>
          <a:bodyPr>
            <a:spAutoFit/>
          </a:bodyPr>
          <a:lstStyle/>
          <a:p>
            <a:pPr marL="342900" indent="-342900" algn="just" eaLnBrk="0" hangingPunct="0">
              <a:lnSpc>
                <a:spcPct val="115000"/>
              </a:lnSpc>
              <a:spcAft>
                <a:spcPts val="1000"/>
              </a:spcAft>
              <a:buFont typeface="Symbol" pitchFamily="18" charset="2"/>
              <a:buChar char=""/>
            </a:pPr>
            <a:r>
              <a:rPr lang="es-CO" altLang="es-CO" sz="2800">
                <a:solidFill>
                  <a:srgbClr val="000000"/>
                </a:solidFill>
                <a:latin typeface="Arial" pitchFamily="34" charset="0"/>
              </a:rPr>
              <a:t>En la Sentencia la Corte señaló </a:t>
            </a:r>
            <a:r>
              <a:rPr lang="es-CO" altLang="es-CO" sz="2800">
                <a:solidFill>
                  <a:srgbClr val="000000"/>
                </a:solidFill>
                <a:latin typeface="Arial" pitchFamily="34" charset="0"/>
                <a:ea typeface="Calibri" pitchFamily="34" charset="0"/>
                <a:cs typeface="Times New Roman" pitchFamily="18" charset="0"/>
              </a:rPr>
              <a:t>que el constituyente dispuso de otros mecanismos que permiten alcanzar las finalidades constitucionales que se buscaba alcanzar con la función de advertencia. Se trata de los dispositivos de control fiscal interno que, según lo previsto en los artículos 209 y 269 superiores, están obligadas a implementar las entidades públicas.</a:t>
            </a:r>
            <a:endParaRPr lang="es-CO" altLang="es-CO" sz="2800">
              <a:ea typeface="Calibri" pitchFamily="34" charset="0"/>
              <a:cs typeface="Times New Roman" pitchFamily="18" charset="0"/>
            </a:endParaRPr>
          </a:p>
        </p:txBody>
      </p:sp>
      <p:cxnSp>
        <p:nvCxnSpPr>
          <p:cNvPr id="6" name="Conector recto 5"/>
          <p:cNvCxnSpPr>
            <a:cxnSpLocks noChangeShapeType="1"/>
          </p:cNvCxnSpPr>
          <p:nvPr/>
        </p:nvCxnSpPr>
        <p:spPr bwMode="auto">
          <a:xfrm>
            <a:off x="522288" y="1268413"/>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7" name="Triángulo isósceles 6"/>
          <p:cNvSpPr>
            <a:spLocks noChangeArrowheads="1"/>
          </p:cNvSpPr>
          <p:nvPr/>
        </p:nvSpPr>
        <p:spPr bwMode="auto">
          <a:xfrm rot="10800000">
            <a:off x="823913" y="1268413"/>
            <a:ext cx="312737" cy="265112"/>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prstClr val="white"/>
              </a:solidFill>
              <a:latin typeface="Calibri"/>
            </a:endParaRPr>
          </a:p>
        </p:txBody>
      </p:sp>
      <p:sp>
        <p:nvSpPr>
          <p:cNvPr id="58373" name="Rectángulo 7"/>
          <p:cNvSpPr>
            <a:spLocks noChangeArrowheads="1"/>
          </p:cNvSpPr>
          <p:nvPr/>
        </p:nvSpPr>
        <p:spPr bwMode="auto">
          <a:xfrm>
            <a:off x="719138" y="457200"/>
            <a:ext cx="7691437" cy="712788"/>
          </a:xfrm>
          <a:prstGeom prst="rect">
            <a:avLst/>
          </a:prstGeom>
          <a:noFill/>
          <a:ln w="9525">
            <a:noFill/>
            <a:miter lim="800000"/>
            <a:headEnd/>
            <a:tailEnd/>
          </a:ln>
        </p:spPr>
        <p:txBody>
          <a:bodyPr>
            <a:spAutoFit/>
          </a:bodyPr>
          <a:lstStyle/>
          <a:p>
            <a:pPr>
              <a:lnSpc>
                <a:spcPct val="90000"/>
              </a:lnSpc>
            </a:pPr>
            <a:r>
              <a:rPr lang="es-MX" altLang="es-CO" sz="4400" b="1">
                <a:solidFill>
                  <a:srgbClr val="254061"/>
                </a:solidFill>
                <a:latin typeface="Arial" pitchFamily="34" charset="0"/>
                <a:cs typeface="Arial" pitchFamily="34" charset="0"/>
              </a:rPr>
              <a:t>Sentencia C-103 de 2015</a:t>
            </a:r>
            <a:endParaRPr lang="es-CO" altLang="es-CO" sz="4400" b="1">
              <a:solidFill>
                <a:srgbClr val="254061"/>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CuadroTexto"/>
          <p:cNvSpPr txBox="1">
            <a:spLocks noChangeArrowheads="1"/>
          </p:cNvSpPr>
          <p:nvPr/>
        </p:nvSpPr>
        <p:spPr bwMode="auto">
          <a:xfrm>
            <a:off x="254000" y="1425575"/>
            <a:ext cx="8621713" cy="5543550"/>
          </a:xfrm>
          <a:prstGeom prst="rect">
            <a:avLst/>
          </a:prstGeom>
          <a:noFill/>
          <a:ln w="9525">
            <a:noFill/>
            <a:miter lim="800000"/>
            <a:headEnd/>
            <a:tailEnd/>
          </a:ln>
        </p:spPr>
        <p:txBody>
          <a:bodyPr>
            <a:spAutoFit/>
          </a:bodyPr>
          <a:lstStyle/>
          <a:p>
            <a:pPr marL="342900" indent="-342900" algn="just" eaLnBrk="0" hangingPunct="0">
              <a:lnSpc>
                <a:spcPct val="115000"/>
              </a:lnSpc>
              <a:spcAft>
                <a:spcPts val="1000"/>
              </a:spcAft>
              <a:buFont typeface="Symbol" pitchFamily="18" charset="2"/>
              <a:buChar char=""/>
            </a:pPr>
            <a:r>
              <a:rPr lang="es-CO" altLang="es-CO" sz="2800">
                <a:solidFill>
                  <a:srgbClr val="000000"/>
                </a:solidFill>
                <a:latin typeface="Arial" pitchFamily="34" charset="0"/>
              </a:rPr>
              <a:t>En </a:t>
            </a:r>
            <a:r>
              <a:rPr lang="es-CO" altLang="es-CO" sz="2800">
                <a:latin typeface="Arial" pitchFamily="34" charset="0"/>
              </a:rPr>
              <a:t>la citada sentencia la Corte reitera que corresponde al Sistema de Control Interno “proteger los recursos de la organización, buscando su adecuada administración ante posibles riesgos que los afecten”, así como el “definir y aplicar medidas para prevenir errores, riesgos, desaciertos o irregularidades financieras o administrativas, así como detectar y corregir las desviaciones que se presentan y que pueden afectar el cumplimiento de objetivos y metas programadas”,</a:t>
            </a:r>
            <a:endParaRPr lang="es-CO" altLang="es-CO" sz="2800">
              <a:solidFill>
                <a:srgbClr val="000000"/>
              </a:solidFill>
              <a:ea typeface="Calibri" pitchFamily="34" charset="0"/>
              <a:cs typeface="Times New Roman" pitchFamily="18" charset="0"/>
            </a:endParaRPr>
          </a:p>
        </p:txBody>
      </p:sp>
      <p:cxnSp>
        <p:nvCxnSpPr>
          <p:cNvPr id="6" name="Conector recto 5"/>
          <p:cNvCxnSpPr>
            <a:cxnSpLocks noChangeShapeType="1"/>
          </p:cNvCxnSpPr>
          <p:nvPr/>
        </p:nvCxnSpPr>
        <p:spPr bwMode="auto">
          <a:xfrm>
            <a:off x="522288" y="1268413"/>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7" name="Triángulo isósceles 6"/>
          <p:cNvSpPr>
            <a:spLocks noChangeArrowheads="1"/>
          </p:cNvSpPr>
          <p:nvPr/>
        </p:nvSpPr>
        <p:spPr bwMode="auto">
          <a:xfrm rot="10800000">
            <a:off x="823913" y="1268413"/>
            <a:ext cx="312737" cy="265112"/>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prstClr val="white"/>
              </a:solidFill>
              <a:latin typeface="Calibri"/>
            </a:endParaRPr>
          </a:p>
        </p:txBody>
      </p:sp>
      <p:sp>
        <p:nvSpPr>
          <p:cNvPr id="59397" name="Rectángulo 7"/>
          <p:cNvSpPr>
            <a:spLocks noChangeArrowheads="1"/>
          </p:cNvSpPr>
          <p:nvPr/>
        </p:nvSpPr>
        <p:spPr bwMode="auto">
          <a:xfrm>
            <a:off x="719138" y="457200"/>
            <a:ext cx="7691437" cy="712788"/>
          </a:xfrm>
          <a:prstGeom prst="rect">
            <a:avLst/>
          </a:prstGeom>
          <a:noFill/>
          <a:ln w="9525">
            <a:noFill/>
            <a:miter lim="800000"/>
            <a:headEnd/>
            <a:tailEnd/>
          </a:ln>
        </p:spPr>
        <p:txBody>
          <a:bodyPr>
            <a:spAutoFit/>
          </a:bodyPr>
          <a:lstStyle/>
          <a:p>
            <a:pPr>
              <a:lnSpc>
                <a:spcPct val="90000"/>
              </a:lnSpc>
            </a:pPr>
            <a:r>
              <a:rPr lang="es-MX" altLang="es-CO" sz="4400" b="1">
                <a:solidFill>
                  <a:srgbClr val="254061"/>
                </a:solidFill>
                <a:latin typeface="Arial" pitchFamily="34" charset="0"/>
                <a:cs typeface="Arial" pitchFamily="34" charset="0"/>
              </a:rPr>
              <a:t>Sentencia C-103 de 2015</a:t>
            </a:r>
            <a:endParaRPr lang="es-CO" altLang="es-CO" sz="4400" b="1">
              <a:solidFill>
                <a:srgbClr val="254061"/>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a:cxnSpLocks noChangeShapeType="1"/>
          </p:cNvCxnSpPr>
          <p:nvPr/>
        </p:nvCxnSpPr>
        <p:spPr bwMode="auto">
          <a:xfrm>
            <a:off x="522288" y="1487340"/>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6" name="Triángulo isósceles 5"/>
          <p:cNvSpPr>
            <a:spLocks noChangeArrowheads="1"/>
          </p:cNvSpPr>
          <p:nvPr/>
        </p:nvSpPr>
        <p:spPr bwMode="auto">
          <a:xfrm rot="10800000">
            <a:off x="522288" y="1506537"/>
            <a:ext cx="312737" cy="265113"/>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8" name="Rectángulo 7"/>
          <p:cNvSpPr/>
          <p:nvPr/>
        </p:nvSpPr>
        <p:spPr>
          <a:xfrm>
            <a:off x="1105469" y="176212"/>
            <a:ext cx="8038531" cy="1077218"/>
          </a:xfrm>
          <a:prstGeom prst="rect">
            <a:avLst/>
          </a:prstGeom>
        </p:spPr>
        <p:txBody>
          <a:bodyPr wrap="square">
            <a:spAutoFit/>
          </a:bodyPr>
          <a:lstStyle/>
          <a:p>
            <a:pPr algn="just">
              <a:defRPr/>
            </a:pPr>
            <a:r>
              <a:rPr lang="es-CO" altLang="es-CO" sz="3200" dirty="0" smtClean="0">
                <a:solidFill>
                  <a:srgbClr val="254061"/>
                </a:solidFill>
                <a:latin typeface="Arial" pitchFamily="34" charset="0"/>
                <a:cs typeface="Arial" pitchFamily="34" charset="0"/>
              </a:rPr>
              <a:t>Acompañar activamente en el desarrollo de las políticas anticorrupción:</a:t>
            </a:r>
          </a:p>
        </p:txBody>
      </p:sp>
      <p:sp>
        <p:nvSpPr>
          <p:cNvPr id="9" name="Rectángulo 8"/>
          <p:cNvSpPr/>
          <p:nvPr/>
        </p:nvSpPr>
        <p:spPr>
          <a:xfrm>
            <a:off x="0" y="176212"/>
            <a:ext cx="835025" cy="1311128"/>
          </a:xfrm>
          <a:prstGeom prst="rect">
            <a:avLst/>
          </a:prstGeom>
        </p:spPr>
        <p:txBody>
          <a:bodyPr wrap="square">
            <a:spAutoFit/>
          </a:bodyPr>
          <a:lstStyle/>
          <a:p>
            <a:pPr algn="r" fontAlgn="auto">
              <a:lnSpc>
                <a:spcPct val="90000"/>
              </a:lnSpc>
              <a:spcBef>
                <a:spcPts val="0"/>
              </a:spcBef>
              <a:spcAft>
                <a:spcPts val="0"/>
              </a:spcAft>
              <a:defRPr/>
            </a:pPr>
            <a:r>
              <a:rPr lang="es-MX" sz="8800" b="1" dirty="0" smtClean="0">
                <a:solidFill>
                  <a:schemeClr val="accent1">
                    <a:lumMod val="50000"/>
                  </a:schemeClr>
                </a:solidFill>
                <a:latin typeface="Arial"/>
                <a:ea typeface="MS PGothic" charset="0"/>
                <a:cs typeface="Arial"/>
              </a:rPr>
              <a:t>b</a:t>
            </a:r>
            <a:endParaRPr lang="es-CO" sz="8800" b="1" dirty="0">
              <a:solidFill>
                <a:schemeClr val="accent1">
                  <a:lumMod val="50000"/>
                </a:schemeClr>
              </a:solidFill>
              <a:latin typeface="Arial"/>
              <a:ea typeface="MS PGothic" charset="0"/>
              <a:cs typeface="Arial"/>
            </a:endParaRPr>
          </a:p>
        </p:txBody>
      </p:sp>
      <p:pic>
        <p:nvPicPr>
          <p:cNvPr id="28680" name="Imagen 10"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
        <p:nvSpPr>
          <p:cNvPr id="11" name="10 Rectángulo"/>
          <p:cNvSpPr/>
          <p:nvPr/>
        </p:nvSpPr>
        <p:spPr>
          <a:xfrm>
            <a:off x="522288" y="1771650"/>
            <a:ext cx="8304212" cy="4524315"/>
          </a:xfrm>
          <a:prstGeom prst="rect">
            <a:avLst/>
          </a:prstGeom>
        </p:spPr>
        <p:txBody>
          <a:bodyPr wrap="square">
            <a:spAutoFit/>
          </a:bodyPr>
          <a:lstStyle/>
          <a:p>
            <a:pPr algn="just">
              <a:defRPr/>
            </a:pPr>
            <a:r>
              <a:rPr lang="es-CO" altLang="es-CO" sz="2400" dirty="0" smtClean="0">
                <a:solidFill>
                  <a:srgbClr val="254061"/>
                </a:solidFill>
                <a:latin typeface="Arial" pitchFamily="34" charset="0"/>
                <a:cs typeface="Arial" pitchFamily="34" charset="0"/>
              </a:rPr>
              <a:t>1.Documento CONPES número 167, 9 diciembre de 2013, Estrategia nacional de la política pública integral anticorrupción.</a:t>
            </a:r>
          </a:p>
          <a:p>
            <a:pPr algn="just">
              <a:defRPr/>
            </a:pPr>
            <a:endParaRPr lang="es-CO" altLang="es-CO" sz="2400" dirty="0" smtClean="0">
              <a:solidFill>
                <a:srgbClr val="254061"/>
              </a:solidFill>
              <a:latin typeface="Arial" pitchFamily="34" charset="0"/>
              <a:cs typeface="Arial" pitchFamily="34" charset="0"/>
            </a:endParaRPr>
          </a:p>
          <a:p>
            <a:pPr algn="just">
              <a:defRPr/>
            </a:pPr>
            <a:r>
              <a:rPr lang="es-CO" altLang="es-CO" sz="2400" dirty="0" smtClean="0">
                <a:solidFill>
                  <a:srgbClr val="254061"/>
                </a:solidFill>
                <a:latin typeface="Arial" pitchFamily="34" charset="0"/>
                <a:cs typeface="Arial" pitchFamily="34" charset="0"/>
              </a:rPr>
              <a:t>2. Ley 1712 de 2014: Ley de transparencia y del derecho de acceso a la información pública. Decreto 103 de 2015.</a:t>
            </a:r>
          </a:p>
          <a:p>
            <a:pPr algn="just">
              <a:defRPr/>
            </a:pPr>
            <a:endParaRPr lang="es-CO" altLang="es-CO" sz="2400" dirty="0" smtClean="0">
              <a:solidFill>
                <a:srgbClr val="254061"/>
              </a:solidFill>
              <a:latin typeface="Arial" pitchFamily="34" charset="0"/>
              <a:cs typeface="Arial" pitchFamily="34" charset="0"/>
            </a:endParaRPr>
          </a:p>
          <a:p>
            <a:pPr algn="just">
              <a:defRPr/>
            </a:pPr>
            <a:r>
              <a:rPr lang="es-CO" altLang="es-CO" sz="2400" dirty="0" smtClean="0">
                <a:solidFill>
                  <a:srgbClr val="254061"/>
                </a:solidFill>
                <a:latin typeface="Arial" pitchFamily="34" charset="0"/>
                <a:cs typeface="Arial" pitchFamily="34" charset="0"/>
              </a:rPr>
              <a:t>3. Seguimiento a la adecuada implementación del Plan de Austeridad. Directiva Presidencial 06 de diciembre de 2014.</a:t>
            </a:r>
          </a:p>
          <a:p>
            <a:pPr algn="just">
              <a:defRPr/>
            </a:pPr>
            <a:endParaRPr lang="es-CO" altLang="es-CO" sz="2400" dirty="0" smtClean="0">
              <a:solidFill>
                <a:srgbClr val="254061"/>
              </a:solidFill>
              <a:latin typeface="Arial" pitchFamily="34" charset="0"/>
              <a:cs typeface="Arial" pitchFamily="34" charset="0"/>
            </a:endParaRPr>
          </a:p>
          <a:p>
            <a:pPr algn="just">
              <a:defRPr/>
            </a:pPr>
            <a:r>
              <a:rPr lang="es-CO" altLang="es-CO" sz="2400" dirty="0" smtClean="0">
                <a:solidFill>
                  <a:srgbClr val="254061"/>
                </a:solidFill>
                <a:latin typeface="Arial" pitchFamily="34" charset="0"/>
                <a:cs typeface="Arial" pitchFamily="34" charset="0"/>
              </a:rPr>
              <a:t>4. Seguimiento a la implementación de la Estrategia Gobierno en Línea. Decreto 2573 de 2014.</a:t>
            </a:r>
            <a:endParaRPr lang="es-CO" altLang="es-CO" sz="2400" dirty="0">
              <a:solidFill>
                <a:srgbClr val="25406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a:cxnSpLocks noChangeShapeType="1"/>
          </p:cNvCxnSpPr>
          <p:nvPr/>
        </p:nvCxnSpPr>
        <p:spPr bwMode="auto">
          <a:xfrm>
            <a:off x="522288" y="1487340"/>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6" name="Triángulo isósceles 5"/>
          <p:cNvSpPr>
            <a:spLocks noChangeArrowheads="1"/>
          </p:cNvSpPr>
          <p:nvPr/>
        </p:nvSpPr>
        <p:spPr bwMode="auto">
          <a:xfrm rot="10800000">
            <a:off x="522288" y="1506537"/>
            <a:ext cx="312737" cy="265113"/>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8" name="Rectángulo 7"/>
          <p:cNvSpPr/>
          <p:nvPr/>
        </p:nvSpPr>
        <p:spPr>
          <a:xfrm>
            <a:off x="1105469" y="195409"/>
            <a:ext cx="8038531" cy="1077218"/>
          </a:xfrm>
          <a:prstGeom prst="rect">
            <a:avLst/>
          </a:prstGeom>
        </p:spPr>
        <p:txBody>
          <a:bodyPr wrap="square">
            <a:spAutoFit/>
          </a:bodyPr>
          <a:lstStyle/>
          <a:p>
            <a:pPr algn="just">
              <a:defRPr/>
            </a:pPr>
            <a:r>
              <a:rPr lang="es-CO" altLang="es-CO" sz="3200" dirty="0" smtClean="0">
                <a:solidFill>
                  <a:srgbClr val="254061"/>
                </a:solidFill>
                <a:latin typeface="Arial" pitchFamily="34" charset="0"/>
                <a:cs typeface="Arial" pitchFamily="34" charset="0"/>
              </a:rPr>
              <a:t>Fortalecer los procesos de vigilancia y control de la contratación pública:</a:t>
            </a:r>
          </a:p>
        </p:txBody>
      </p:sp>
      <p:sp>
        <p:nvSpPr>
          <p:cNvPr id="9" name="Rectángulo 8"/>
          <p:cNvSpPr/>
          <p:nvPr/>
        </p:nvSpPr>
        <p:spPr>
          <a:xfrm>
            <a:off x="104775" y="195409"/>
            <a:ext cx="835025" cy="1311128"/>
          </a:xfrm>
          <a:prstGeom prst="rect">
            <a:avLst/>
          </a:prstGeom>
        </p:spPr>
        <p:txBody>
          <a:bodyPr wrap="square">
            <a:spAutoFit/>
          </a:bodyPr>
          <a:lstStyle/>
          <a:p>
            <a:pPr algn="r" fontAlgn="auto">
              <a:lnSpc>
                <a:spcPct val="90000"/>
              </a:lnSpc>
              <a:spcBef>
                <a:spcPts val="0"/>
              </a:spcBef>
              <a:spcAft>
                <a:spcPts val="0"/>
              </a:spcAft>
              <a:defRPr/>
            </a:pPr>
            <a:r>
              <a:rPr lang="es-MX" sz="8800" b="1" dirty="0" smtClean="0">
                <a:solidFill>
                  <a:schemeClr val="accent1">
                    <a:lumMod val="50000"/>
                  </a:schemeClr>
                </a:solidFill>
                <a:latin typeface="Arial"/>
                <a:ea typeface="MS PGothic" charset="0"/>
                <a:cs typeface="Arial"/>
              </a:rPr>
              <a:t>c</a:t>
            </a:r>
            <a:endParaRPr lang="es-CO" sz="8800" b="1" dirty="0">
              <a:solidFill>
                <a:schemeClr val="accent1">
                  <a:lumMod val="50000"/>
                </a:schemeClr>
              </a:solidFill>
              <a:latin typeface="Arial"/>
              <a:ea typeface="MS PGothic" charset="0"/>
              <a:cs typeface="Arial"/>
            </a:endParaRPr>
          </a:p>
        </p:txBody>
      </p:sp>
      <p:pic>
        <p:nvPicPr>
          <p:cNvPr id="28680" name="Imagen 10"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
        <p:nvSpPr>
          <p:cNvPr id="11" name="10 Rectángulo"/>
          <p:cNvSpPr/>
          <p:nvPr/>
        </p:nvSpPr>
        <p:spPr>
          <a:xfrm>
            <a:off x="522288" y="2047164"/>
            <a:ext cx="8304212" cy="4154984"/>
          </a:xfrm>
          <a:prstGeom prst="rect">
            <a:avLst/>
          </a:prstGeom>
        </p:spPr>
        <p:txBody>
          <a:bodyPr wrap="square">
            <a:spAutoFit/>
          </a:bodyPr>
          <a:lstStyle/>
          <a:p>
            <a:pPr algn="just">
              <a:buFontTx/>
              <a:buChar char="-"/>
              <a:defRPr/>
            </a:pPr>
            <a:r>
              <a:rPr lang="es-CO" altLang="es-CO" sz="2400" dirty="0" smtClean="0">
                <a:solidFill>
                  <a:srgbClr val="254061"/>
                </a:solidFill>
                <a:latin typeface="Arial" pitchFamily="34" charset="0"/>
                <a:cs typeface="Arial" pitchFamily="34" charset="0"/>
              </a:rPr>
              <a:t> Los principales riesgos de corrupción están asociados a la contratación.</a:t>
            </a:r>
          </a:p>
          <a:p>
            <a:pPr algn="just">
              <a:defRPr/>
            </a:pPr>
            <a:endParaRPr lang="es-CO" altLang="es-CO" sz="2400" dirty="0" smtClean="0">
              <a:solidFill>
                <a:srgbClr val="254061"/>
              </a:solidFill>
              <a:latin typeface="Arial" pitchFamily="34" charset="0"/>
              <a:cs typeface="Arial" pitchFamily="34" charset="0"/>
            </a:endParaRPr>
          </a:p>
          <a:p>
            <a:pPr algn="just">
              <a:buFontTx/>
              <a:buChar char="-"/>
              <a:defRPr/>
            </a:pPr>
            <a:r>
              <a:rPr lang="es-CO" altLang="es-CO" sz="2400" dirty="0" smtClean="0">
                <a:solidFill>
                  <a:srgbClr val="254061"/>
                </a:solidFill>
                <a:latin typeface="Arial" pitchFamily="34" charset="0"/>
                <a:cs typeface="Arial" pitchFamily="34" charset="0"/>
              </a:rPr>
              <a:t> Diferente normatividad</a:t>
            </a:r>
          </a:p>
          <a:p>
            <a:pPr algn="just">
              <a:buFontTx/>
              <a:buChar char="-"/>
              <a:defRPr/>
            </a:pPr>
            <a:endParaRPr lang="es-CO" altLang="es-CO" sz="2400" dirty="0" smtClean="0">
              <a:solidFill>
                <a:srgbClr val="254061"/>
              </a:solidFill>
              <a:latin typeface="Arial" pitchFamily="34" charset="0"/>
              <a:cs typeface="Arial" pitchFamily="34" charset="0"/>
            </a:endParaRPr>
          </a:p>
          <a:p>
            <a:pPr algn="just">
              <a:buFontTx/>
              <a:buChar char="-"/>
              <a:defRPr/>
            </a:pPr>
            <a:r>
              <a:rPr lang="es-CO" altLang="es-CO" sz="2400" dirty="0" smtClean="0">
                <a:solidFill>
                  <a:srgbClr val="254061"/>
                </a:solidFill>
                <a:latin typeface="Arial" pitchFamily="34" charset="0"/>
                <a:cs typeface="Arial" pitchFamily="34" charset="0"/>
              </a:rPr>
              <a:t> Enfoque preventivo y oportuno</a:t>
            </a:r>
          </a:p>
          <a:p>
            <a:pPr algn="just">
              <a:buFontTx/>
              <a:buChar char="-"/>
              <a:defRPr/>
            </a:pPr>
            <a:endParaRPr lang="es-CO" altLang="es-CO" sz="2400" dirty="0" smtClean="0">
              <a:solidFill>
                <a:srgbClr val="254061"/>
              </a:solidFill>
              <a:latin typeface="Arial" pitchFamily="34" charset="0"/>
              <a:cs typeface="Arial" pitchFamily="34" charset="0"/>
            </a:endParaRPr>
          </a:p>
          <a:p>
            <a:pPr algn="just">
              <a:buFontTx/>
              <a:buChar char="-"/>
              <a:defRPr/>
            </a:pPr>
            <a:r>
              <a:rPr lang="es-CO" altLang="es-CO" sz="2400" dirty="0" smtClean="0">
                <a:solidFill>
                  <a:srgbClr val="254061"/>
                </a:solidFill>
                <a:latin typeface="Arial" pitchFamily="34" charset="0"/>
                <a:cs typeface="Arial" pitchFamily="34" charset="0"/>
              </a:rPr>
              <a:t> Vinculación activa de la ciudadanía en los procesos de vigilancia.</a:t>
            </a:r>
          </a:p>
          <a:p>
            <a:pPr algn="just">
              <a:buFontTx/>
              <a:buChar char="-"/>
              <a:defRPr/>
            </a:pPr>
            <a:endParaRPr lang="es-CO" altLang="es-CO" sz="2400" dirty="0" smtClean="0">
              <a:solidFill>
                <a:srgbClr val="254061"/>
              </a:solidFill>
              <a:latin typeface="Arial" pitchFamily="34" charset="0"/>
              <a:cs typeface="Arial" pitchFamily="34" charset="0"/>
            </a:endParaRPr>
          </a:p>
          <a:p>
            <a:pPr algn="just">
              <a:buFontTx/>
              <a:buChar char="-"/>
              <a:defRPr/>
            </a:pPr>
            <a:endParaRPr lang="es-CO" altLang="es-CO" sz="2400" dirty="0" smtClean="0">
              <a:solidFill>
                <a:srgbClr val="25406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a:cxnSpLocks noChangeShapeType="1"/>
          </p:cNvCxnSpPr>
          <p:nvPr/>
        </p:nvCxnSpPr>
        <p:spPr bwMode="auto">
          <a:xfrm>
            <a:off x="522288" y="1487340"/>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6" name="Triángulo isósceles 5"/>
          <p:cNvSpPr>
            <a:spLocks noChangeArrowheads="1"/>
          </p:cNvSpPr>
          <p:nvPr/>
        </p:nvSpPr>
        <p:spPr bwMode="auto">
          <a:xfrm rot="10800000">
            <a:off x="522288" y="1506537"/>
            <a:ext cx="312737" cy="265113"/>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8" name="Rectángulo 7"/>
          <p:cNvSpPr/>
          <p:nvPr/>
        </p:nvSpPr>
        <p:spPr>
          <a:xfrm>
            <a:off x="1105469" y="0"/>
            <a:ext cx="8038531" cy="1569660"/>
          </a:xfrm>
          <a:prstGeom prst="rect">
            <a:avLst/>
          </a:prstGeom>
        </p:spPr>
        <p:txBody>
          <a:bodyPr wrap="square">
            <a:spAutoFit/>
          </a:bodyPr>
          <a:lstStyle/>
          <a:p>
            <a:pPr algn="just">
              <a:defRPr/>
            </a:pPr>
            <a:r>
              <a:rPr lang="es-CO" altLang="es-CO" sz="3200" dirty="0" smtClean="0">
                <a:solidFill>
                  <a:srgbClr val="254061"/>
                </a:solidFill>
                <a:latin typeface="Arial" pitchFamily="34" charset="0"/>
                <a:cs typeface="Arial" pitchFamily="34" charset="0"/>
              </a:rPr>
              <a:t>El país se encuentra ad portas de un gran debate para modificar el Sistema de Control Fiscal:</a:t>
            </a:r>
          </a:p>
        </p:txBody>
      </p:sp>
      <p:sp>
        <p:nvSpPr>
          <p:cNvPr id="9" name="Rectángulo 8"/>
          <p:cNvSpPr/>
          <p:nvPr/>
        </p:nvSpPr>
        <p:spPr>
          <a:xfrm>
            <a:off x="104775" y="195409"/>
            <a:ext cx="835025" cy="1311128"/>
          </a:xfrm>
          <a:prstGeom prst="rect">
            <a:avLst/>
          </a:prstGeom>
        </p:spPr>
        <p:txBody>
          <a:bodyPr wrap="square">
            <a:spAutoFit/>
          </a:bodyPr>
          <a:lstStyle/>
          <a:p>
            <a:pPr algn="r" fontAlgn="auto">
              <a:lnSpc>
                <a:spcPct val="90000"/>
              </a:lnSpc>
              <a:spcBef>
                <a:spcPts val="0"/>
              </a:spcBef>
              <a:spcAft>
                <a:spcPts val="0"/>
              </a:spcAft>
              <a:defRPr/>
            </a:pPr>
            <a:r>
              <a:rPr lang="es-MX" sz="8800" b="1" dirty="0" smtClean="0">
                <a:solidFill>
                  <a:schemeClr val="accent1">
                    <a:lumMod val="50000"/>
                  </a:schemeClr>
                </a:solidFill>
                <a:latin typeface="Arial"/>
                <a:ea typeface="MS PGothic" charset="0"/>
                <a:cs typeface="Arial"/>
              </a:rPr>
              <a:t>d</a:t>
            </a:r>
            <a:endParaRPr lang="es-CO" sz="8800" b="1" dirty="0">
              <a:solidFill>
                <a:schemeClr val="accent1">
                  <a:lumMod val="50000"/>
                </a:schemeClr>
              </a:solidFill>
              <a:latin typeface="Arial"/>
              <a:ea typeface="MS PGothic" charset="0"/>
              <a:cs typeface="Arial"/>
            </a:endParaRPr>
          </a:p>
        </p:txBody>
      </p:sp>
      <p:pic>
        <p:nvPicPr>
          <p:cNvPr id="28680" name="Imagen 10"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
        <p:nvSpPr>
          <p:cNvPr id="11" name="10 Rectángulo"/>
          <p:cNvSpPr/>
          <p:nvPr/>
        </p:nvSpPr>
        <p:spPr>
          <a:xfrm>
            <a:off x="522288" y="2047164"/>
            <a:ext cx="8304212" cy="2677656"/>
          </a:xfrm>
          <a:prstGeom prst="rect">
            <a:avLst/>
          </a:prstGeom>
        </p:spPr>
        <p:txBody>
          <a:bodyPr wrap="square">
            <a:spAutoFit/>
          </a:bodyPr>
          <a:lstStyle/>
          <a:p>
            <a:pPr algn="just">
              <a:buFontTx/>
              <a:buChar char="-"/>
              <a:defRPr/>
            </a:pPr>
            <a:r>
              <a:rPr lang="es-CO" altLang="es-CO" sz="2400" dirty="0" smtClean="0">
                <a:solidFill>
                  <a:srgbClr val="254061"/>
                </a:solidFill>
                <a:latin typeface="Arial" pitchFamily="34" charset="0"/>
                <a:cs typeface="Arial" pitchFamily="34" charset="0"/>
              </a:rPr>
              <a:t> Conveniencia o no de los Tribunales de Cuentas.</a:t>
            </a:r>
          </a:p>
          <a:p>
            <a:pPr algn="just">
              <a:defRPr/>
            </a:pPr>
            <a:endParaRPr lang="es-CO" altLang="es-CO" sz="2400" dirty="0" smtClean="0">
              <a:solidFill>
                <a:srgbClr val="254061"/>
              </a:solidFill>
              <a:latin typeface="Arial" pitchFamily="34" charset="0"/>
              <a:cs typeface="Arial" pitchFamily="34" charset="0"/>
            </a:endParaRPr>
          </a:p>
          <a:p>
            <a:pPr algn="just">
              <a:buFontTx/>
              <a:buChar char="-"/>
              <a:defRPr/>
            </a:pPr>
            <a:r>
              <a:rPr lang="es-CO" altLang="es-CO" sz="2400" dirty="0" smtClean="0">
                <a:solidFill>
                  <a:srgbClr val="254061"/>
                </a:solidFill>
                <a:latin typeface="Arial" pitchFamily="34" charset="0"/>
                <a:cs typeface="Arial" pitchFamily="34" charset="0"/>
              </a:rPr>
              <a:t> Permanencia del Control Fiscal Territorial</a:t>
            </a:r>
          </a:p>
          <a:p>
            <a:pPr algn="just">
              <a:buFontTx/>
              <a:buChar char="-"/>
              <a:defRPr/>
            </a:pPr>
            <a:endParaRPr lang="es-CO" altLang="es-CO" sz="2400" dirty="0" smtClean="0">
              <a:solidFill>
                <a:srgbClr val="254061"/>
              </a:solidFill>
              <a:latin typeface="Arial" pitchFamily="34" charset="0"/>
              <a:cs typeface="Arial" pitchFamily="34" charset="0"/>
            </a:endParaRPr>
          </a:p>
          <a:p>
            <a:pPr algn="just">
              <a:buFontTx/>
              <a:buChar char="-"/>
              <a:defRPr/>
            </a:pPr>
            <a:r>
              <a:rPr lang="es-CO" altLang="es-CO" sz="2400" dirty="0" smtClean="0">
                <a:solidFill>
                  <a:srgbClr val="254061"/>
                </a:solidFill>
                <a:latin typeface="Arial" pitchFamily="34" charset="0"/>
                <a:cs typeface="Arial" pitchFamily="34" charset="0"/>
              </a:rPr>
              <a:t> El acto legislativo recientemente aprobado “Equilibrio de Poderes” modificó sustancialmente la elección de los Contralores Territoriales.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524250" y="2894013"/>
            <a:ext cx="4017963" cy="708025"/>
          </a:xfrm>
          <a:prstGeom prst="rect">
            <a:avLst/>
          </a:prstGeom>
          <a:noFill/>
        </p:spPr>
        <p:txBody>
          <a:bodyPr>
            <a:spAutoFit/>
          </a:bodyPr>
          <a:lstStyle/>
          <a:p>
            <a:pPr fontAlgn="auto">
              <a:spcBef>
                <a:spcPts val="0"/>
              </a:spcBef>
              <a:spcAft>
                <a:spcPts val="0"/>
              </a:spcAft>
              <a:defRPr/>
            </a:pPr>
            <a:r>
              <a:rPr lang="es-CO" sz="4000" b="1" dirty="0">
                <a:solidFill>
                  <a:schemeClr val="tx2">
                    <a:lumMod val="75000"/>
                  </a:schemeClr>
                </a:solidFill>
                <a:latin typeface="Arial"/>
                <a:ea typeface="+mn-ea"/>
                <a:cs typeface="Arial"/>
              </a:rPr>
              <a:t>Muchas gracias</a:t>
            </a:r>
          </a:p>
        </p:txBody>
      </p:sp>
      <p:pic>
        <p:nvPicPr>
          <p:cNvPr id="38915" name="Imagen 5"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Imagen 1" descr="Fondo azul.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idx="1"/>
          </p:nvPr>
        </p:nvSpPr>
        <p:spPr>
          <a:xfrm>
            <a:off x="2582863" y="1781175"/>
            <a:ext cx="6405562" cy="1055688"/>
          </a:xfrm>
        </p:spPr>
        <p:txBody>
          <a:bodyPr/>
          <a:lstStyle/>
          <a:p>
            <a:pPr marL="0" indent="0" eaLnBrk="1" hangingPunct="1">
              <a:buFont typeface="Arial" pitchFamily="34" charset="0"/>
              <a:buNone/>
            </a:pPr>
            <a:r>
              <a:rPr lang="es-ES" altLang="es-CO" sz="5000" b="1" smtClean="0">
                <a:solidFill>
                  <a:schemeClr val="bg1"/>
                </a:solidFill>
                <a:latin typeface="Arial" pitchFamily="34" charset="0"/>
                <a:cs typeface="Arial" pitchFamily="34" charset="0"/>
              </a:rPr>
              <a:t>¿Qué es y qué hace</a:t>
            </a:r>
          </a:p>
        </p:txBody>
      </p:sp>
      <p:sp>
        <p:nvSpPr>
          <p:cNvPr id="10244" name="Rectangle 3"/>
          <p:cNvSpPr txBox="1">
            <a:spLocks noChangeArrowheads="1"/>
          </p:cNvSpPr>
          <p:nvPr/>
        </p:nvSpPr>
        <p:spPr bwMode="auto">
          <a:xfrm>
            <a:off x="2624138" y="2609850"/>
            <a:ext cx="6435725" cy="720725"/>
          </a:xfrm>
          <a:prstGeom prst="rect">
            <a:avLst/>
          </a:prstGeom>
          <a:noFill/>
          <a:ln w="9525">
            <a:noFill/>
            <a:miter lim="800000"/>
            <a:headEnd/>
            <a:tailEnd/>
          </a:ln>
        </p:spPr>
        <p:txBody>
          <a:bodyPr/>
          <a:lstStyle/>
          <a:p>
            <a:pPr>
              <a:spcBef>
                <a:spcPct val="20000"/>
              </a:spcBef>
              <a:buFont typeface="Arial" pitchFamily="34" charset="0"/>
              <a:buNone/>
            </a:pPr>
            <a:r>
              <a:rPr lang="es-ES" altLang="es-CO" sz="3200">
                <a:solidFill>
                  <a:schemeClr val="bg1"/>
                </a:solidFill>
              </a:rPr>
              <a:t>la Auditoría General de la República?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1" descr="PLANTILLAS2.png"/>
          <p:cNvPicPr>
            <a:picLocks noChangeAspect="1"/>
          </p:cNvPicPr>
          <p:nvPr/>
        </p:nvPicPr>
        <p:blipFill>
          <a:blip r:embed="rId2"/>
          <a:srcRect/>
          <a:stretch>
            <a:fillRect/>
          </a:stretch>
        </p:blipFill>
        <p:spPr bwMode="auto">
          <a:xfrm>
            <a:off x="0" y="38100"/>
            <a:ext cx="9144000" cy="6832600"/>
          </a:xfrm>
          <a:prstGeom prst="rect">
            <a:avLst/>
          </a:prstGeom>
          <a:noFill/>
          <a:ln w="9525">
            <a:noFill/>
            <a:miter lim="800000"/>
            <a:headEnd/>
            <a:tailEnd/>
          </a:ln>
        </p:spPr>
      </p:pic>
      <p:pic>
        <p:nvPicPr>
          <p:cNvPr id="11267" name="Imagen 3"/>
          <p:cNvPicPr>
            <a:picLocks noChangeAspect="1"/>
          </p:cNvPicPr>
          <p:nvPr/>
        </p:nvPicPr>
        <p:blipFill>
          <a:blip r:embed="rId3"/>
          <a:srcRect l="20329" r="22307"/>
          <a:stretch>
            <a:fillRect/>
          </a:stretch>
        </p:blipFill>
        <p:spPr bwMode="auto">
          <a:xfrm>
            <a:off x="6753225" y="2286000"/>
            <a:ext cx="1971675" cy="3436938"/>
          </a:xfrm>
          <a:prstGeom prst="rect">
            <a:avLst/>
          </a:prstGeom>
          <a:noFill/>
          <a:ln w="9525">
            <a:noFill/>
            <a:miter lim="800000"/>
            <a:headEnd/>
            <a:tailEnd/>
          </a:ln>
        </p:spPr>
      </p:pic>
      <p:cxnSp>
        <p:nvCxnSpPr>
          <p:cNvPr id="6" name="Conector recto 5"/>
          <p:cNvCxnSpPr>
            <a:cxnSpLocks noChangeShapeType="1"/>
          </p:cNvCxnSpPr>
          <p:nvPr/>
        </p:nvCxnSpPr>
        <p:spPr bwMode="auto">
          <a:xfrm>
            <a:off x="2333625" y="650875"/>
            <a:ext cx="0" cy="1938338"/>
          </a:xfrm>
          <a:prstGeom prst="line">
            <a:avLst/>
          </a:prstGeom>
          <a:noFill/>
          <a:ln w="25400">
            <a:solidFill>
              <a:srgbClr val="25406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Triángulo isósceles 8"/>
          <p:cNvSpPr>
            <a:spLocks noChangeArrowheads="1"/>
          </p:cNvSpPr>
          <p:nvPr/>
        </p:nvSpPr>
        <p:spPr bwMode="auto">
          <a:xfrm rot="-5400000">
            <a:off x="2044700" y="1149351"/>
            <a:ext cx="312737" cy="265112"/>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s-ES" dirty="0">
              <a:solidFill>
                <a:prstClr val="white"/>
              </a:solidFill>
              <a:latin typeface="Calibri"/>
              <a:ea typeface="Arial"/>
              <a:cs typeface="Arial"/>
            </a:endParaRPr>
          </a:p>
        </p:txBody>
      </p:sp>
      <p:sp>
        <p:nvSpPr>
          <p:cNvPr id="11270" name="CuadroTexto 12"/>
          <p:cNvSpPr txBox="1">
            <a:spLocks noChangeArrowheads="1"/>
          </p:cNvSpPr>
          <p:nvPr/>
        </p:nvSpPr>
        <p:spPr bwMode="auto">
          <a:xfrm>
            <a:off x="298450" y="962025"/>
            <a:ext cx="1493838" cy="862013"/>
          </a:xfrm>
          <a:prstGeom prst="rect">
            <a:avLst/>
          </a:prstGeom>
          <a:noFill/>
          <a:ln w="9525">
            <a:noFill/>
            <a:miter lim="800000"/>
            <a:headEnd/>
            <a:tailEnd/>
          </a:ln>
        </p:spPr>
        <p:txBody>
          <a:bodyPr>
            <a:spAutoFit/>
          </a:bodyPr>
          <a:lstStyle/>
          <a:p>
            <a:pPr>
              <a:lnSpc>
                <a:spcPct val="80000"/>
              </a:lnSpc>
            </a:pPr>
            <a:r>
              <a:rPr lang="es-ES" altLang="es-CO" sz="6000">
                <a:solidFill>
                  <a:srgbClr val="558ED5"/>
                </a:solidFill>
                <a:cs typeface="Arial" pitchFamily="34" charset="0"/>
              </a:rPr>
              <a:t>274</a:t>
            </a:r>
          </a:p>
        </p:txBody>
      </p:sp>
      <p:sp>
        <p:nvSpPr>
          <p:cNvPr id="11271" name="Rectangle 3"/>
          <p:cNvSpPr>
            <a:spLocks noChangeArrowheads="1"/>
          </p:cNvSpPr>
          <p:nvPr/>
        </p:nvSpPr>
        <p:spPr bwMode="auto">
          <a:xfrm>
            <a:off x="2333625" y="650875"/>
            <a:ext cx="6526213" cy="1938338"/>
          </a:xfrm>
          <a:prstGeom prst="rect">
            <a:avLst/>
          </a:prstGeom>
          <a:noFill/>
          <a:ln w="9525">
            <a:noFill/>
            <a:miter lim="800000"/>
            <a:headEnd/>
            <a:tailEnd/>
          </a:ln>
        </p:spPr>
        <p:txBody>
          <a:bodyPr lIns="72000" rIns="72000" anchor="ctr" anchorCtr="1">
            <a:spAutoFit/>
          </a:bodyPr>
          <a:lstStyle/>
          <a:p>
            <a:pPr defTabSz="914400"/>
            <a:r>
              <a:rPr lang="es-CO" altLang="es-CO" sz="2400">
                <a:solidFill>
                  <a:srgbClr val="17375E"/>
                </a:solidFill>
                <a:cs typeface="Arial" pitchFamily="34" charset="0"/>
              </a:rPr>
              <a:t>La vigilancia de la gestión fiscal de la </a:t>
            </a:r>
            <a:r>
              <a:rPr lang="es-CO" altLang="es-CO" sz="2400" b="1">
                <a:solidFill>
                  <a:srgbClr val="17375E"/>
                </a:solidFill>
                <a:cs typeface="Arial" pitchFamily="34" charset="0"/>
              </a:rPr>
              <a:t>Contraloría General de la República</a:t>
            </a:r>
            <a:r>
              <a:rPr lang="es-CO" altLang="es-CO" sz="2400">
                <a:solidFill>
                  <a:srgbClr val="17375E"/>
                </a:solidFill>
                <a:cs typeface="Arial" pitchFamily="34" charset="0"/>
              </a:rPr>
              <a:t> se ejercerá por un auditor elegido para períodos de dos años por el Consejo de Estado, de terna enviada por la Corte Suprema de Justicia.</a:t>
            </a:r>
          </a:p>
        </p:txBody>
      </p:sp>
      <p:sp>
        <p:nvSpPr>
          <p:cNvPr id="11272" name="Rectangle 3"/>
          <p:cNvSpPr>
            <a:spLocks noChangeArrowheads="1"/>
          </p:cNvSpPr>
          <p:nvPr/>
        </p:nvSpPr>
        <p:spPr bwMode="auto">
          <a:xfrm>
            <a:off x="0" y="2946400"/>
            <a:ext cx="6573838" cy="2062163"/>
          </a:xfrm>
          <a:prstGeom prst="rect">
            <a:avLst/>
          </a:prstGeom>
          <a:noFill/>
          <a:ln w="9525">
            <a:noFill/>
            <a:miter lim="800000"/>
            <a:headEnd/>
            <a:tailEnd/>
          </a:ln>
        </p:spPr>
        <p:txBody>
          <a:bodyPr lIns="72000" rIns="72000" anchorCtr="1">
            <a:spAutoFit/>
          </a:bodyPr>
          <a:lstStyle/>
          <a:p>
            <a:pPr marL="0" lvl="3" defTabSz="914400"/>
            <a:r>
              <a:rPr lang="es-CO" altLang="es-CO" sz="3200">
                <a:solidFill>
                  <a:srgbClr val="17375E"/>
                </a:solidFill>
                <a:cs typeface="Arial" pitchFamily="34" charset="0"/>
              </a:rPr>
              <a:t>Diferentes desarrollos normativos. </a:t>
            </a:r>
            <a:r>
              <a:rPr lang="es-CO" altLang="es-CO" sz="3200" b="1">
                <a:solidFill>
                  <a:srgbClr val="17375E"/>
                </a:solidFill>
                <a:cs typeface="Arial" pitchFamily="34" charset="0"/>
              </a:rPr>
              <a:t>Hoy la AGR vigila 64 contralorías: </a:t>
            </a:r>
          </a:p>
          <a:p>
            <a:pPr marL="0" lvl="3" defTabSz="914400"/>
            <a:r>
              <a:rPr lang="es-CO" altLang="es-CO" sz="3200" b="1">
                <a:solidFill>
                  <a:srgbClr val="17375E"/>
                </a:solidFill>
                <a:cs typeface="Arial" pitchFamily="34" charset="0"/>
              </a:rPr>
              <a:t>CGR, departamentales, distritales </a:t>
            </a:r>
          </a:p>
          <a:p>
            <a:pPr marL="0" lvl="3" defTabSz="914400"/>
            <a:r>
              <a:rPr lang="es-CO" altLang="es-CO" sz="3200" b="1">
                <a:solidFill>
                  <a:srgbClr val="17375E"/>
                </a:solidFill>
                <a:cs typeface="Arial" pitchFamily="34" charset="0"/>
              </a:rPr>
              <a:t>y municipales, FBS de la CGR.</a:t>
            </a:r>
          </a:p>
        </p:txBody>
      </p:sp>
      <p:sp>
        <p:nvSpPr>
          <p:cNvPr id="11273" name="CuadroTexto 9"/>
          <p:cNvSpPr txBox="1">
            <a:spLocks noChangeArrowheads="1"/>
          </p:cNvSpPr>
          <p:nvPr/>
        </p:nvSpPr>
        <p:spPr bwMode="auto">
          <a:xfrm>
            <a:off x="357188" y="466725"/>
            <a:ext cx="2068512" cy="657225"/>
          </a:xfrm>
          <a:prstGeom prst="rect">
            <a:avLst/>
          </a:prstGeom>
          <a:noFill/>
          <a:ln w="9525">
            <a:noFill/>
            <a:miter lim="800000"/>
            <a:headEnd/>
            <a:tailEnd/>
          </a:ln>
        </p:spPr>
        <p:txBody>
          <a:bodyPr>
            <a:spAutoFit/>
          </a:bodyPr>
          <a:lstStyle/>
          <a:p>
            <a:pPr>
              <a:lnSpc>
                <a:spcPct val="90000"/>
              </a:lnSpc>
            </a:pPr>
            <a:r>
              <a:rPr lang="es-ES" altLang="es-CO" sz="4000">
                <a:solidFill>
                  <a:srgbClr val="254061"/>
                </a:solidFill>
                <a:latin typeface="Arial" pitchFamily="34" charset="0"/>
                <a:cs typeface="Arial" pitchFamily="34" charset="0"/>
              </a:rPr>
              <a:t>Artículo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1" descr="PLANTILLAS2.png"/>
          <p:cNvPicPr>
            <a:picLocks noChangeAspect="1"/>
          </p:cNvPicPr>
          <p:nvPr/>
        </p:nvPicPr>
        <p:blipFill>
          <a:blip r:embed="rId2"/>
          <a:srcRect/>
          <a:stretch>
            <a:fillRect/>
          </a:stretch>
        </p:blipFill>
        <p:spPr bwMode="auto">
          <a:xfrm>
            <a:off x="0" y="38100"/>
            <a:ext cx="9144000" cy="6832600"/>
          </a:xfrm>
          <a:prstGeom prst="rect">
            <a:avLst/>
          </a:prstGeom>
          <a:noFill/>
          <a:ln w="9525">
            <a:noFill/>
            <a:miter lim="800000"/>
            <a:headEnd/>
            <a:tailEnd/>
          </a:ln>
        </p:spPr>
      </p:pic>
      <p:sp>
        <p:nvSpPr>
          <p:cNvPr id="13" name="Rectángulo 12"/>
          <p:cNvSpPr/>
          <p:nvPr/>
        </p:nvSpPr>
        <p:spPr>
          <a:xfrm>
            <a:off x="673100" y="2978150"/>
            <a:ext cx="8470900" cy="49053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prstClr val="white"/>
              </a:solidFill>
            </a:endParaRPr>
          </a:p>
        </p:txBody>
      </p:sp>
      <p:sp>
        <p:nvSpPr>
          <p:cNvPr id="16" name="Rectángulo 15"/>
          <p:cNvSpPr/>
          <p:nvPr/>
        </p:nvSpPr>
        <p:spPr>
          <a:xfrm>
            <a:off x="673100" y="3676650"/>
            <a:ext cx="8470900" cy="49053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prstClr val="white"/>
              </a:solidFill>
            </a:endParaRPr>
          </a:p>
        </p:txBody>
      </p:sp>
      <p:sp>
        <p:nvSpPr>
          <p:cNvPr id="17" name="Rectángulo 16"/>
          <p:cNvSpPr/>
          <p:nvPr/>
        </p:nvSpPr>
        <p:spPr>
          <a:xfrm>
            <a:off x="673100" y="4383088"/>
            <a:ext cx="8470900" cy="49053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prstClr val="white"/>
              </a:solidFill>
            </a:endParaRPr>
          </a:p>
        </p:txBody>
      </p:sp>
      <p:sp>
        <p:nvSpPr>
          <p:cNvPr id="18" name="Rectángulo 17"/>
          <p:cNvSpPr/>
          <p:nvPr/>
        </p:nvSpPr>
        <p:spPr>
          <a:xfrm>
            <a:off x="673100" y="5072063"/>
            <a:ext cx="8470900" cy="49053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prstClr val="white"/>
              </a:solidFill>
            </a:endParaRPr>
          </a:p>
        </p:txBody>
      </p:sp>
      <p:sp>
        <p:nvSpPr>
          <p:cNvPr id="3" name="Rectángulo 2"/>
          <p:cNvSpPr/>
          <p:nvPr/>
        </p:nvSpPr>
        <p:spPr>
          <a:xfrm>
            <a:off x="673100" y="2290763"/>
            <a:ext cx="8470900" cy="49053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prstClr val="white"/>
              </a:solidFill>
            </a:endParaRPr>
          </a:p>
        </p:txBody>
      </p:sp>
      <p:pic>
        <p:nvPicPr>
          <p:cNvPr id="12296" name="Imagen 7"/>
          <p:cNvPicPr>
            <a:picLocks noChangeAspect="1"/>
          </p:cNvPicPr>
          <p:nvPr/>
        </p:nvPicPr>
        <p:blipFill>
          <a:blip r:embed="rId3"/>
          <a:srcRect l="1151" b="1930"/>
          <a:stretch>
            <a:fillRect/>
          </a:stretch>
        </p:blipFill>
        <p:spPr bwMode="auto">
          <a:xfrm>
            <a:off x="4881563" y="38100"/>
            <a:ext cx="4086225" cy="5683250"/>
          </a:xfrm>
          <a:prstGeom prst="rect">
            <a:avLst/>
          </a:prstGeom>
          <a:noFill/>
          <a:ln w="9525">
            <a:noFill/>
            <a:miter lim="800000"/>
            <a:headEnd/>
            <a:tailEnd/>
          </a:ln>
        </p:spPr>
      </p:pic>
      <p:sp>
        <p:nvSpPr>
          <p:cNvPr id="12297" name="Rectángulo 10"/>
          <p:cNvSpPr>
            <a:spLocks noChangeArrowheads="1"/>
          </p:cNvSpPr>
          <p:nvPr/>
        </p:nvSpPr>
        <p:spPr bwMode="auto">
          <a:xfrm>
            <a:off x="887413" y="2209800"/>
            <a:ext cx="3725862" cy="584200"/>
          </a:xfrm>
          <a:prstGeom prst="rect">
            <a:avLst/>
          </a:prstGeom>
          <a:noFill/>
          <a:ln w="9525">
            <a:noFill/>
            <a:miter lim="800000"/>
            <a:headEnd/>
            <a:tailEnd/>
          </a:ln>
        </p:spPr>
        <p:txBody>
          <a:bodyPr>
            <a:spAutoFit/>
          </a:bodyPr>
          <a:lstStyle/>
          <a:p>
            <a:pPr defTabSz="914400">
              <a:spcBef>
                <a:spcPct val="50000"/>
              </a:spcBef>
            </a:pPr>
            <a:r>
              <a:rPr lang="es-CO" altLang="es-CO" sz="3200" b="1">
                <a:solidFill>
                  <a:srgbClr val="254061"/>
                </a:solidFill>
                <a:cs typeface="Arial" pitchFamily="34" charset="0"/>
              </a:rPr>
              <a:t>CGR</a:t>
            </a:r>
          </a:p>
        </p:txBody>
      </p:sp>
      <p:sp>
        <p:nvSpPr>
          <p:cNvPr id="12298" name="Rectángulo 15"/>
          <p:cNvSpPr>
            <a:spLocks noChangeArrowheads="1"/>
          </p:cNvSpPr>
          <p:nvPr/>
        </p:nvSpPr>
        <p:spPr bwMode="auto">
          <a:xfrm>
            <a:off x="833438" y="3598863"/>
            <a:ext cx="4048125" cy="584200"/>
          </a:xfrm>
          <a:prstGeom prst="rect">
            <a:avLst/>
          </a:prstGeom>
          <a:noFill/>
          <a:ln w="9525">
            <a:noFill/>
            <a:miter lim="800000"/>
            <a:headEnd/>
            <a:tailEnd/>
          </a:ln>
        </p:spPr>
        <p:txBody>
          <a:bodyPr>
            <a:spAutoFit/>
          </a:bodyPr>
          <a:lstStyle/>
          <a:p>
            <a:pPr defTabSz="914400">
              <a:spcBef>
                <a:spcPct val="50000"/>
              </a:spcBef>
            </a:pPr>
            <a:r>
              <a:rPr lang="es-CO" altLang="es-CO" sz="3200" b="1">
                <a:solidFill>
                  <a:srgbClr val="254061"/>
                </a:solidFill>
                <a:cs typeface="Arial" pitchFamily="34" charset="0"/>
              </a:rPr>
              <a:t>32 Departamentales</a:t>
            </a:r>
          </a:p>
        </p:txBody>
      </p:sp>
      <p:sp>
        <p:nvSpPr>
          <p:cNvPr id="12299" name="Rectángulo 18"/>
          <p:cNvSpPr>
            <a:spLocks noChangeArrowheads="1"/>
          </p:cNvSpPr>
          <p:nvPr/>
        </p:nvSpPr>
        <p:spPr bwMode="auto">
          <a:xfrm>
            <a:off x="833438" y="4289425"/>
            <a:ext cx="3163887" cy="584200"/>
          </a:xfrm>
          <a:prstGeom prst="rect">
            <a:avLst/>
          </a:prstGeom>
          <a:noFill/>
          <a:ln w="9525">
            <a:noFill/>
            <a:miter lim="800000"/>
            <a:headEnd/>
            <a:tailEnd/>
          </a:ln>
        </p:spPr>
        <p:txBody>
          <a:bodyPr>
            <a:spAutoFit/>
          </a:bodyPr>
          <a:lstStyle/>
          <a:p>
            <a:pPr defTabSz="914400">
              <a:spcBef>
                <a:spcPct val="50000"/>
              </a:spcBef>
            </a:pPr>
            <a:r>
              <a:rPr lang="es-CO" altLang="es-CO" sz="3200" b="1">
                <a:solidFill>
                  <a:srgbClr val="254061"/>
                </a:solidFill>
                <a:cs typeface="Arial" pitchFamily="34" charset="0"/>
              </a:rPr>
              <a:t>5 Distritales</a:t>
            </a:r>
          </a:p>
        </p:txBody>
      </p:sp>
      <p:sp>
        <p:nvSpPr>
          <p:cNvPr id="12300" name="Rectángulo 20"/>
          <p:cNvSpPr>
            <a:spLocks noChangeArrowheads="1"/>
          </p:cNvSpPr>
          <p:nvPr/>
        </p:nvSpPr>
        <p:spPr bwMode="auto">
          <a:xfrm>
            <a:off x="833438" y="4978400"/>
            <a:ext cx="3163887" cy="584200"/>
          </a:xfrm>
          <a:prstGeom prst="rect">
            <a:avLst/>
          </a:prstGeom>
          <a:noFill/>
          <a:ln w="9525">
            <a:noFill/>
            <a:miter lim="800000"/>
            <a:headEnd/>
            <a:tailEnd/>
          </a:ln>
        </p:spPr>
        <p:txBody>
          <a:bodyPr>
            <a:spAutoFit/>
          </a:bodyPr>
          <a:lstStyle/>
          <a:p>
            <a:pPr defTabSz="914400">
              <a:spcBef>
                <a:spcPct val="50000"/>
              </a:spcBef>
            </a:pPr>
            <a:r>
              <a:rPr lang="es-CO" altLang="es-CO" sz="3200" b="1">
                <a:solidFill>
                  <a:srgbClr val="254061"/>
                </a:solidFill>
                <a:cs typeface="Arial" pitchFamily="34" charset="0"/>
              </a:rPr>
              <a:t>26 Municipales</a:t>
            </a:r>
          </a:p>
        </p:txBody>
      </p:sp>
      <p:sp>
        <p:nvSpPr>
          <p:cNvPr id="12301" name="Rectángulo 10"/>
          <p:cNvSpPr>
            <a:spLocks noChangeArrowheads="1"/>
          </p:cNvSpPr>
          <p:nvPr/>
        </p:nvSpPr>
        <p:spPr bwMode="auto">
          <a:xfrm>
            <a:off x="833438" y="2908300"/>
            <a:ext cx="3725862" cy="584200"/>
          </a:xfrm>
          <a:prstGeom prst="rect">
            <a:avLst/>
          </a:prstGeom>
          <a:noFill/>
          <a:ln w="9525">
            <a:noFill/>
            <a:miter lim="800000"/>
            <a:headEnd/>
            <a:tailEnd/>
          </a:ln>
        </p:spPr>
        <p:txBody>
          <a:bodyPr>
            <a:spAutoFit/>
          </a:bodyPr>
          <a:lstStyle/>
          <a:p>
            <a:pPr defTabSz="914400">
              <a:spcBef>
                <a:spcPct val="50000"/>
              </a:spcBef>
            </a:pPr>
            <a:r>
              <a:rPr lang="es-CO" altLang="es-CO" sz="3200" b="1">
                <a:solidFill>
                  <a:srgbClr val="254061"/>
                </a:solidFill>
                <a:cs typeface="Arial" pitchFamily="34" charset="0"/>
              </a:rPr>
              <a:t>FBS de la CGR</a:t>
            </a:r>
          </a:p>
        </p:txBody>
      </p:sp>
      <p:sp>
        <p:nvSpPr>
          <p:cNvPr id="12302" name="CuadroTexto 13"/>
          <p:cNvSpPr txBox="1">
            <a:spLocks noChangeArrowheads="1"/>
          </p:cNvSpPr>
          <p:nvPr/>
        </p:nvSpPr>
        <p:spPr bwMode="auto">
          <a:xfrm>
            <a:off x="503238" y="573088"/>
            <a:ext cx="5106987" cy="712787"/>
          </a:xfrm>
          <a:prstGeom prst="rect">
            <a:avLst/>
          </a:prstGeom>
          <a:noFill/>
          <a:ln w="9525">
            <a:noFill/>
            <a:miter lim="800000"/>
            <a:headEnd/>
            <a:tailEnd/>
          </a:ln>
        </p:spPr>
        <p:txBody>
          <a:bodyPr>
            <a:spAutoFit/>
          </a:bodyPr>
          <a:lstStyle/>
          <a:p>
            <a:pPr>
              <a:lnSpc>
                <a:spcPct val="90000"/>
              </a:lnSpc>
            </a:pPr>
            <a:r>
              <a:rPr lang="es-ES" altLang="es-CO" sz="4400">
                <a:solidFill>
                  <a:srgbClr val="254061"/>
                </a:solidFill>
                <a:latin typeface="Arial" pitchFamily="34" charset="0"/>
                <a:cs typeface="Arial" pitchFamily="34" charset="0"/>
              </a:rPr>
              <a:t>Sujetos vigilados</a:t>
            </a:r>
          </a:p>
        </p:txBody>
      </p:sp>
      <p:sp>
        <p:nvSpPr>
          <p:cNvPr id="12303" name="CuadroTexto 14"/>
          <p:cNvSpPr txBox="1">
            <a:spLocks noChangeArrowheads="1"/>
          </p:cNvSpPr>
          <p:nvPr/>
        </p:nvSpPr>
        <p:spPr bwMode="auto">
          <a:xfrm>
            <a:off x="503238" y="1187450"/>
            <a:ext cx="4625975" cy="769938"/>
          </a:xfrm>
          <a:prstGeom prst="rect">
            <a:avLst/>
          </a:prstGeom>
          <a:noFill/>
          <a:ln w="9525">
            <a:noFill/>
            <a:miter lim="800000"/>
            <a:headEnd/>
            <a:tailEnd/>
          </a:ln>
        </p:spPr>
        <p:txBody>
          <a:bodyPr>
            <a:spAutoFit/>
          </a:bodyPr>
          <a:lstStyle/>
          <a:p>
            <a:pPr>
              <a:lnSpc>
                <a:spcPct val="90000"/>
              </a:lnSpc>
            </a:pPr>
            <a:r>
              <a:rPr lang="es-ES" altLang="es-CO" sz="4800">
                <a:solidFill>
                  <a:srgbClr val="376092"/>
                </a:solidFill>
                <a:latin typeface="Arial" pitchFamily="34" charset="0"/>
                <a:cs typeface="Arial" pitchFamily="34" charset="0"/>
              </a:rPr>
              <a:t>p</a:t>
            </a:r>
            <a:r>
              <a:rPr lang="en-US" altLang="es-CO" sz="4800">
                <a:solidFill>
                  <a:srgbClr val="376092"/>
                </a:solidFill>
                <a:latin typeface="Arial" pitchFamily="34" charset="0"/>
                <a:cs typeface="Arial" pitchFamily="34" charset="0"/>
              </a:rPr>
              <a:t>or AGR</a:t>
            </a:r>
            <a:endParaRPr lang="es-ES" altLang="es-CO" sz="4800">
              <a:solidFill>
                <a:srgbClr val="37609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ángulo 14"/>
          <p:cNvSpPr/>
          <p:nvPr/>
        </p:nvSpPr>
        <p:spPr>
          <a:xfrm>
            <a:off x="2609850" y="4092575"/>
            <a:ext cx="6534150" cy="4254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3315" name="Imagen 19"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
        <p:nvSpPr>
          <p:cNvPr id="4" name="Rectángulo 3"/>
          <p:cNvSpPr/>
          <p:nvPr/>
        </p:nvSpPr>
        <p:spPr>
          <a:xfrm>
            <a:off x="3175" y="5284788"/>
            <a:ext cx="3230563" cy="95408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5" name="Conector recto 4"/>
          <p:cNvCxnSpPr>
            <a:cxnSpLocks noChangeShapeType="1"/>
          </p:cNvCxnSpPr>
          <p:nvPr/>
        </p:nvCxnSpPr>
        <p:spPr bwMode="auto">
          <a:xfrm>
            <a:off x="522288" y="1109663"/>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7" name="Triángulo isósceles 6"/>
          <p:cNvSpPr>
            <a:spLocks noChangeArrowheads="1"/>
          </p:cNvSpPr>
          <p:nvPr/>
        </p:nvSpPr>
        <p:spPr bwMode="auto">
          <a:xfrm rot="10800000">
            <a:off x="541338" y="1109663"/>
            <a:ext cx="312737" cy="265112"/>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13319" name="Rectángulo 2"/>
          <p:cNvSpPr>
            <a:spLocks noChangeArrowheads="1"/>
          </p:cNvSpPr>
          <p:nvPr/>
        </p:nvSpPr>
        <p:spPr bwMode="auto">
          <a:xfrm>
            <a:off x="522288" y="1374775"/>
            <a:ext cx="8516937" cy="3606800"/>
          </a:xfrm>
          <a:prstGeom prst="rect">
            <a:avLst/>
          </a:prstGeom>
          <a:noFill/>
          <a:ln w="9525">
            <a:noFill/>
            <a:miter lim="800000"/>
            <a:headEnd/>
            <a:tailEnd/>
          </a:ln>
        </p:spPr>
        <p:txBody>
          <a:bodyPr>
            <a:spAutoFit/>
          </a:bodyPr>
          <a:lstStyle/>
          <a:p>
            <a:pPr algn="just">
              <a:lnSpc>
                <a:spcPct val="110000"/>
              </a:lnSpc>
            </a:pPr>
            <a:r>
              <a:rPr lang="en-US" altLang="es-CO" sz="2600">
                <a:latin typeface="Arial" pitchFamily="34" charset="0"/>
                <a:cs typeface="Arial" pitchFamily="34" charset="0"/>
              </a:rPr>
              <a:t>La Auditoría General de la República coadyuva a la transformación, depuración y modernización de los órganos instituidos para el control de la gestión fiscal, mediante la promoción de los principios, finalidades y cometidos de la función administrativa consagrados en la Constitución Política, el fomento de la cultura del autocontrol y </a:t>
            </a:r>
            <a:r>
              <a:rPr lang="en-US" altLang="es-CO" sz="2600">
                <a:solidFill>
                  <a:schemeClr val="bg1"/>
                </a:solidFill>
                <a:latin typeface="Arial" pitchFamily="34" charset="0"/>
                <a:cs typeface="Arial" pitchFamily="34" charset="0"/>
              </a:rPr>
              <a:t>el estímulo de la participación</a:t>
            </a:r>
            <a:r>
              <a:rPr lang="en-US" altLang="es-CO" sz="2600">
                <a:latin typeface="Arial" pitchFamily="34" charset="0"/>
                <a:cs typeface="Arial" pitchFamily="34" charset="0"/>
              </a:rPr>
              <a:t> </a:t>
            </a:r>
            <a:r>
              <a:rPr lang="en-US" altLang="es-CO" sz="2600">
                <a:solidFill>
                  <a:srgbClr val="FFFFFF"/>
                </a:solidFill>
                <a:latin typeface="Arial" pitchFamily="34" charset="0"/>
                <a:cs typeface="Arial" pitchFamily="34" charset="0"/>
              </a:rPr>
              <a:t>ciudadana </a:t>
            </a:r>
            <a:r>
              <a:rPr lang="en-US" altLang="es-CO" sz="2600">
                <a:latin typeface="Arial" pitchFamily="34" charset="0"/>
                <a:cs typeface="Arial" pitchFamily="34" charset="0"/>
              </a:rPr>
              <a:t>en la lucha para erradicar la corrupción. </a:t>
            </a:r>
          </a:p>
        </p:txBody>
      </p:sp>
      <p:sp>
        <p:nvSpPr>
          <p:cNvPr id="13320" name="CuadroTexto 9"/>
          <p:cNvSpPr txBox="1">
            <a:spLocks noChangeArrowheads="1"/>
          </p:cNvSpPr>
          <p:nvPr/>
        </p:nvSpPr>
        <p:spPr bwMode="auto">
          <a:xfrm>
            <a:off x="3402013" y="5283200"/>
            <a:ext cx="5341937" cy="955675"/>
          </a:xfrm>
          <a:prstGeom prst="rect">
            <a:avLst/>
          </a:prstGeom>
          <a:noFill/>
          <a:ln w="9525">
            <a:noFill/>
            <a:miter lim="800000"/>
            <a:headEnd/>
            <a:tailEnd/>
          </a:ln>
        </p:spPr>
        <p:txBody>
          <a:bodyPr>
            <a:spAutoFit/>
          </a:bodyPr>
          <a:lstStyle/>
          <a:p>
            <a:r>
              <a:rPr lang="es-ES" altLang="es-CO" sz="2800">
                <a:solidFill>
                  <a:srgbClr val="254061"/>
                </a:solidFill>
              </a:rPr>
              <a:t>• Art. </a:t>
            </a:r>
            <a:r>
              <a:rPr lang="es-ES" altLang="es-CO" sz="2800" b="1">
                <a:solidFill>
                  <a:srgbClr val="254061"/>
                </a:solidFill>
              </a:rPr>
              <a:t>274</a:t>
            </a:r>
            <a:r>
              <a:rPr lang="es-ES" altLang="es-CO" sz="2800">
                <a:solidFill>
                  <a:srgbClr val="254061"/>
                </a:solidFill>
              </a:rPr>
              <a:t> Constitución Política</a:t>
            </a:r>
          </a:p>
          <a:p>
            <a:r>
              <a:rPr lang="es-ES" altLang="es-CO" sz="2800">
                <a:solidFill>
                  <a:srgbClr val="254061"/>
                </a:solidFill>
              </a:rPr>
              <a:t>• Decreto </a:t>
            </a:r>
            <a:r>
              <a:rPr lang="es-ES" altLang="es-CO" sz="2800" b="1">
                <a:solidFill>
                  <a:srgbClr val="254061"/>
                </a:solidFill>
              </a:rPr>
              <a:t>272</a:t>
            </a:r>
            <a:r>
              <a:rPr lang="es-ES" altLang="es-CO" sz="2800">
                <a:solidFill>
                  <a:srgbClr val="254061"/>
                </a:solidFill>
              </a:rPr>
              <a:t> de 2000 </a:t>
            </a:r>
          </a:p>
        </p:txBody>
      </p:sp>
      <p:sp>
        <p:nvSpPr>
          <p:cNvPr id="10" name="CuadroTexto 9"/>
          <p:cNvSpPr txBox="1"/>
          <p:nvPr/>
        </p:nvSpPr>
        <p:spPr>
          <a:xfrm>
            <a:off x="541338" y="5337175"/>
            <a:ext cx="3081337" cy="895350"/>
          </a:xfrm>
          <a:prstGeom prst="rect">
            <a:avLst/>
          </a:prstGeom>
          <a:noFill/>
        </p:spPr>
        <p:txBody>
          <a:bodyPr>
            <a:spAutoFit/>
          </a:bodyPr>
          <a:lstStyle/>
          <a:p>
            <a:pPr fontAlgn="auto">
              <a:lnSpc>
                <a:spcPct val="80000"/>
              </a:lnSpc>
              <a:spcBef>
                <a:spcPts val="0"/>
              </a:spcBef>
              <a:spcAft>
                <a:spcPts val="0"/>
              </a:spcAft>
              <a:defRPr/>
            </a:pPr>
            <a:r>
              <a:rPr lang="es-ES" sz="3200" b="1" dirty="0">
                <a:solidFill>
                  <a:schemeClr val="tx2">
                    <a:lumMod val="50000"/>
                  </a:schemeClr>
                </a:solidFill>
                <a:latin typeface="+mn-lt"/>
                <a:ea typeface="+mn-ea"/>
                <a:cs typeface="Calibri"/>
              </a:rPr>
              <a:t>NATURALEZA </a:t>
            </a:r>
          </a:p>
          <a:p>
            <a:pPr fontAlgn="auto">
              <a:lnSpc>
                <a:spcPct val="80000"/>
              </a:lnSpc>
              <a:spcBef>
                <a:spcPts val="0"/>
              </a:spcBef>
              <a:spcAft>
                <a:spcPts val="0"/>
              </a:spcAft>
              <a:defRPr/>
            </a:pPr>
            <a:r>
              <a:rPr lang="es-ES" sz="3200" b="1" dirty="0">
                <a:solidFill>
                  <a:schemeClr val="tx2">
                    <a:lumMod val="50000"/>
                  </a:schemeClr>
                </a:solidFill>
                <a:latin typeface="+mn-lt"/>
                <a:ea typeface="+mn-ea"/>
                <a:cs typeface="Calibri"/>
              </a:rPr>
              <a:t>Y FUNCIONES</a:t>
            </a:r>
          </a:p>
        </p:txBody>
      </p:sp>
      <p:cxnSp>
        <p:nvCxnSpPr>
          <p:cNvPr id="11" name="Conector recto 10"/>
          <p:cNvCxnSpPr>
            <a:cxnSpLocks noChangeShapeType="1"/>
          </p:cNvCxnSpPr>
          <p:nvPr/>
        </p:nvCxnSpPr>
        <p:spPr bwMode="auto">
          <a:xfrm flipH="1">
            <a:off x="3233738" y="5283200"/>
            <a:ext cx="6350" cy="955675"/>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12" name="Triángulo isósceles 11"/>
          <p:cNvSpPr>
            <a:spLocks noChangeArrowheads="1"/>
          </p:cNvSpPr>
          <p:nvPr/>
        </p:nvSpPr>
        <p:spPr bwMode="auto">
          <a:xfrm rot="-5400000">
            <a:off x="2950369" y="5641181"/>
            <a:ext cx="314325" cy="265113"/>
          </a:xfrm>
          <a:prstGeom prst="triangle">
            <a:avLst>
              <a:gd name="adj" fmla="val 50000"/>
            </a:avLst>
          </a:prstGeom>
          <a:solidFill>
            <a:srgbClr val="17375E"/>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13324" name="CuadroTexto 12"/>
          <p:cNvSpPr txBox="1">
            <a:spLocks noChangeArrowheads="1"/>
          </p:cNvSpPr>
          <p:nvPr/>
        </p:nvSpPr>
        <p:spPr bwMode="auto">
          <a:xfrm>
            <a:off x="541338" y="303213"/>
            <a:ext cx="2271712" cy="712787"/>
          </a:xfrm>
          <a:prstGeom prst="rect">
            <a:avLst/>
          </a:prstGeom>
          <a:noFill/>
          <a:ln w="9525">
            <a:noFill/>
            <a:miter lim="800000"/>
            <a:headEnd/>
            <a:tailEnd/>
          </a:ln>
        </p:spPr>
        <p:txBody>
          <a:bodyPr>
            <a:spAutoFit/>
          </a:bodyPr>
          <a:lstStyle/>
          <a:p>
            <a:pPr>
              <a:lnSpc>
                <a:spcPct val="90000"/>
              </a:lnSpc>
            </a:pPr>
            <a:r>
              <a:rPr lang="es-ES" altLang="es-CO" sz="4400" b="1">
                <a:solidFill>
                  <a:srgbClr val="254061"/>
                </a:solidFill>
                <a:latin typeface="Arial" pitchFamily="34" charset="0"/>
              </a:rPr>
              <a:t>Misión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Imagen 4" descr="Fondo azul.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Grp="1" noChangeArrowheads="1"/>
          </p:cNvSpPr>
          <p:nvPr>
            <p:ph idx="1"/>
          </p:nvPr>
        </p:nvSpPr>
        <p:spPr>
          <a:xfrm>
            <a:off x="2582863" y="1781175"/>
            <a:ext cx="6405562" cy="1055688"/>
          </a:xfrm>
        </p:spPr>
        <p:txBody>
          <a:bodyPr/>
          <a:lstStyle/>
          <a:p>
            <a:pPr marL="0" indent="0" eaLnBrk="1" hangingPunct="1">
              <a:buFont typeface="Arial" pitchFamily="34" charset="0"/>
              <a:buNone/>
            </a:pPr>
            <a:r>
              <a:rPr lang="es-ES" altLang="es-CO" sz="5400" b="1" dirty="0" smtClean="0">
                <a:solidFill>
                  <a:schemeClr val="bg1"/>
                </a:solidFill>
                <a:latin typeface="Arial" pitchFamily="34" charset="0"/>
                <a:cs typeface="Arial" pitchFamily="34" charset="0"/>
              </a:rPr>
              <a:t>El control fiscal y la ley 1474 de 2011</a:t>
            </a:r>
          </a:p>
        </p:txBody>
      </p:sp>
      <p:sp>
        <p:nvSpPr>
          <p:cNvPr id="14340" name="Rectangle 3"/>
          <p:cNvSpPr txBox="1">
            <a:spLocks noChangeArrowheads="1"/>
          </p:cNvSpPr>
          <p:nvPr/>
        </p:nvSpPr>
        <p:spPr bwMode="auto">
          <a:xfrm>
            <a:off x="2624138" y="2476500"/>
            <a:ext cx="6435725" cy="719138"/>
          </a:xfrm>
          <a:prstGeom prst="rect">
            <a:avLst/>
          </a:prstGeom>
          <a:noFill/>
          <a:ln w="9525">
            <a:noFill/>
            <a:miter lim="800000"/>
            <a:headEnd/>
            <a:tailEnd/>
          </a:ln>
        </p:spPr>
        <p:txBody>
          <a:bodyPr/>
          <a:lstStyle/>
          <a:p>
            <a:pPr>
              <a:spcBef>
                <a:spcPct val="20000"/>
              </a:spcBef>
              <a:buFont typeface="Arial" pitchFamily="34" charset="0"/>
              <a:buNone/>
            </a:pPr>
            <a:endParaRPr lang="es-ES" altLang="es-CO" sz="48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n 1" descr="PLANTILLAS2.png"/>
          <p:cNvPicPr>
            <a:picLocks noChangeAspect="1"/>
          </p:cNvPicPr>
          <p:nvPr/>
        </p:nvPicPr>
        <p:blipFill>
          <a:blip r:embed="rId2"/>
          <a:srcRect/>
          <a:stretch>
            <a:fillRect/>
          </a:stretch>
        </p:blipFill>
        <p:spPr bwMode="auto">
          <a:xfrm>
            <a:off x="26988" y="66675"/>
            <a:ext cx="9144000" cy="6832600"/>
          </a:xfrm>
          <a:prstGeom prst="rect">
            <a:avLst/>
          </a:prstGeom>
          <a:noFill/>
          <a:ln w="9525">
            <a:noFill/>
            <a:miter lim="800000"/>
            <a:headEnd/>
            <a:tailEnd/>
          </a:ln>
        </p:spPr>
      </p:pic>
      <p:sp>
        <p:nvSpPr>
          <p:cNvPr id="18436" name="CuadroTexto 14"/>
          <p:cNvSpPr txBox="1">
            <a:spLocks noChangeArrowheads="1"/>
          </p:cNvSpPr>
          <p:nvPr/>
        </p:nvSpPr>
        <p:spPr bwMode="auto">
          <a:xfrm>
            <a:off x="269875" y="66675"/>
            <a:ext cx="8764587" cy="1588127"/>
          </a:xfrm>
          <a:prstGeom prst="rect">
            <a:avLst/>
          </a:prstGeom>
          <a:noFill/>
          <a:ln w="9525">
            <a:noFill/>
            <a:miter lim="800000"/>
            <a:headEnd/>
            <a:tailEnd/>
          </a:ln>
        </p:spPr>
        <p:txBody>
          <a:bodyPr wrap="square">
            <a:spAutoFit/>
          </a:bodyPr>
          <a:lstStyle/>
          <a:p>
            <a:pPr>
              <a:lnSpc>
                <a:spcPct val="90000"/>
              </a:lnSpc>
            </a:pPr>
            <a:r>
              <a:rPr lang="es-CO" altLang="es-CO" sz="3600" b="1" dirty="0" smtClean="0">
                <a:solidFill>
                  <a:srgbClr val="376092"/>
                </a:solidFill>
                <a:latin typeface="Arial" charset="0"/>
                <a:cs typeface="Arial" charset="0"/>
              </a:rPr>
              <a:t>En lo que respecta al control fiscal en la Ley 1474 de 2011 se presentaron 3 grandes cambios:</a:t>
            </a:r>
            <a:endParaRPr lang="es-ES" altLang="es-CO" sz="3600" b="1" dirty="0">
              <a:solidFill>
                <a:srgbClr val="376092"/>
              </a:solidFill>
              <a:latin typeface="Arial" charset="0"/>
              <a:cs typeface="Arial" charset="0"/>
            </a:endParaRPr>
          </a:p>
        </p:txBody>
      </p:sp>
      <p:cxnSp>
        <p:nvCxnSpPr>
          <p:cNvPr id="12" name="Conector recto 11"/>
          <p:cNvCxnSpPr>
            <a:cxnSpLocks noChangeShapeType="1"/>
          </p:cNvCxnSpPr>
          <p:nvPr/>
        </p:nvCxnSpPr>
        <p:spPr bwMode="auto">
          <a:xfrm>
            <a:off x="269875" y="1654802"/>
            <a:ext cx="8040687"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 name="Triángulo isósceles 15"/>
          <p:cNvSpPr>
            <a:spLocks noChangeArrowheads="1"/>
          </p:cNvSpPr>
          <p:nvPr/>
        </p:nvSpPr>
        <p:spPr bwMode="auto">
          <a:xfrm rot="10800000">
            <a:off x="269875" y="1677987"/>
            <a:ext cx="312737" cy="265113"/>
          </a:xfrm>
          <a:prstGeom prst="triangle">
            <a:avLst>
              <a:gd name="adj" fmla="val 50000"/>
            </a:avLst>
          </a:prstGeom>
          <a:solidFill>
            <a:srgbClr val="17375E"/>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s-ES" dirty="0">
              <a:solidFill>
                <a:schemeClr val="lt1"/>
              </a:solidFill>
              <a:latin typeface="+mn-lt"/>
              <a:ea typeface="Arial"/>
              <a:cs typeface="Arial"/>
            </a:endParaRPr>
          </a:p>
        </p:txBody>
      </p:sp>
      <p:sp>
        <p:nvSpPr>
          <p:cNvPr id="18439" name="Rectángulo 2"/>
          <p:cNvSpPr>
            <a:spLocks noChangeArrowheads="1"/>
          </p:cNvSpPr>
          <p:nvPr/>
        </p:nvSpPr>
        <p:spPr bwMode="auto">
          <a:xfrm>
            <a:off x="1287463" y="1853307"/>
            <a:ext cx="7472362" cy="1077218"/>
          </a:xfrm>
          <a:prstGeom prst="rect">
            <a:avLst/>
          </a:prstGeom>
          <a:noFill/>
          <a:ln w="9525">
            <a:noFill/>
            <a:miter lim="800000"/>
            <a:headEnd/>
            <a:tailEnd/>
          </a:ln>
        </p:spPr>
        <p:txBody>
          <a:bodyPr>
            <a:spAutoFit/>
          </a:bodyPr>
          <a:lstStyle/>
          <a:p>
            <a:pPr marL="0" lvl="1"/>
            <a:r>
              <a:rPr lang="es-CO" altLang="es-CO" sz="3200" dirty="0" smtClean="0">
                <a:solidFill>
                  <a:srgbClr val="254061"/>
                </a:solidFill>
                <a:cs typeface="Arial" charset="0"/>
              </a:rPr>
              <a:t>Modificaciones al Proceso de Responsabilidad Fiscal</a:t>
            </a:r>
            <a:endParaRPr lang="es-CO" altLang="es-CO" sz="3200" b="1" dirty="0">
              <a:solidFill>
                <a:srgbClr val="254061"/>
              </a:solidFill>
              <a:cs typeface="Arial" charset="0"/>
            </a:endParaRPr>
          </a:p>
        </p:txBody>
      </p:sp>
      <p:sp>
        <p:nvSpPr>
          <p:cNvPr id="10" name="CuadroTexto 9"/>
          <p:cNvSpPr txBox="1"/>
          <p:nvPr/>
        </p:nvSpPr>
        <p:spPr>
          <a:xfrm>
            <a:off x="269875" y="1943100"/>
            <a:ext cx="1017588" cy="1200150"/>
          </a:xfrm>
          <a:prstGeom prst="rect">
            <a:avLst/>
          </a:prstGeom>
          <a:noFill/>
        </p:spPr>
        <p:txBody>
          <a:bodyPr>
            <a:spAutoFit/>
          </a:bodyPr>
          <a:lstStyle/>
          <a:p>
            <a:pPr algn="r" defTabSz="914400">
              <a:defRPr/>
            </a:pPr>
            <a:r>
              <a:rPr lang="es-MX" sz="7200" dirty="0">
                <a:solidFill>
                  <a:schemeClr val="accent1">
                    <a:lumMod val="75000"/>
                  </a:schemeClr>
                </a:solidFill>
                <a:latin typeface="Arial"/>
                <a:ea typeface="Arial"/>
                <a:cs typeface="Arial"/>
              </a:rPr>
              <a:t>1</a:t>
            </a:r>
            <a:endParaRPr lang="es-CO" sz="7200" dirty="0">
              <a:solidFill>
                <a:schemeClr val="accent1">
                  <a:lumMod val="75000"/>
                </a:schemeClr>
              </a:solidFill>
              <a:latin typeface="Arial"/>
              <a:ea typeface="Arial"/>
              <a:cs typeface="Arial"/>
            </a:endParaRPr>
          </a:p>
        </p:txBody>
      </p:sp>
      <p:sp>
        <p:nvSpPr>
          <p:cNvPr id="18441" name="Rectángulo 2"/>
          <p:cNvSpPr>
            <a:spLocks noChangeArrowheads="1"/>
          </p:cNvSpPr>
          <p:nvPr/>
        </p:nvSpPr>
        <p:spPr bwMode="auto">
          <a:xfrm>
            <a:off x="1319213" y="3089275"/>
            <a:ext cx="7607300" cy="1284069"/>
          </a:xfrm>
          <a:prstGeom prst="rect">
            <a:avLst/>
          </a:prstGeom>
          <a:noFill/>
          <a:ln w="9525">
            <a:noFill/>
            <a:miter lim="800000"/>
            <a:headEnd/>
            <a:tailEnd/>
          </a:ln>
        </p:spPr>
        <p:txBody>
          <a:bodyPr>
            <a:spAutoFit/>
          </a:bodyPr>
          <a:lstStyle/>
          <a:p>
            <a:pPr>
              <a:lnSpc>
                <a:spcPct val="80000"/>
              </a:lnSpc>
            </a:pPr>
            <a:r>
              <a:rPr lang="es-ES" altLang="es-CO" sz="3200" dirty="0" smtClean="0">
                <a:solidFill>
                  <a:srgbClr val="254061"/>
                </a:solidFill>
                <a:cs typeface="Arial" charset="0"/>
              </a:rPr>
              <a:t>Establecimiento de medidas para el fortalecimiento del ejercicio de la función de control fiscal</a:t>
            </a:r>
            <a:endParaRPr lang="es-ES" altLang="es-CO" sz="3200" dirty="0">
              <a:solidFill>
                <a:srgbClr val="254061"/>
              </a:solidFill>
              <a:cs typeface="Arial" charset="0"/>
            </a:endParaRPr>
          </a:p>
        </p:txBody>
      </p:sp>
      <p:sp>
        <p:nvSpPr>
          <p:cNvPr id="13" name="CuadroTexto 12"/>
          <p:cNvSpPr txBox="1"/>
          <p:nvPr/>
        </p:nvSpPr>
        <p:spPr>
          <a:xfrm>
            <a:off x="269875" y="3076575"/>
            <a:ext cx="1017588" cy="1200150"/>
          </a:xfrm>
          <a:prstGeom prst="rect">
            <a:avLst/>
          </a:prstGeom>
          <a:noFill/>
        </p:spPr>
        <p:txBody>
          <a:bodyPr>
            <a:spAutoFit/>
          </a:bodyPr>
          <a:lstStyle/>
          <a:p>
            <a:pPr algn="r" defTabSz="914400">
              <a:defRPr/>
            </a:pPr>
            <a:r>
              <a:rPr lang="es-MX" sz="7200" dirty="0">
                <a:solidFill>
                  <a:schemeClr val="accent1">
                    <a:lumMod val="75000"/>
                  </a:schemeClr>
                </a:solidFill>
                <a:latin typeface="Arial"/>
                <a:ea typeface="Arial"/>
                <a:cs typeface="Arial"/>
              </a:rPr>
              <a:t>2</a:t>
            </a:r>
            <a:endParaRPr lang="es-CO" sz="7200" dirty="0">
              <a:solidFill>
                <a:schemeClr val="accent1">
                  <a:lumMod val="75000"/>
                </a:schemeClr>
              </a:solidFill>
              <a:latin typeface="Arial"/>
              <a:ea typeface="Arial"/>
              <a:cs typeface="Arial"/>
            </a:endParaRPr>
          </a:p>
        </p:txBody>
      </p:sp>
      <p:sp>
        <p:nvSpPr>
          <p:cNvPr id="18443" name="Rectángulo 2"/>
          <p:cNvSpPr>
            <a:spLocks noChangeArrowheads="1"/>
          </p:cNvSpPr>
          <p:nvPr/>
        </p:nvSpPr>
        <p:spPr bwMode="auto">
          <a:xfrm>
            <a:off x="1319213" y="4643438"/>
            <a:ext cx="7607300" cy="1284069"/>
          </a:xfrm>
          <a:prstGeom prst="rect">
            <a:avLst/>
          </a:prstGeom>
          <a:noFill/>
          <a:ln w="9525">
            <a:noFill/>
            <a:miter lim="800000"/>
            <a:headEnd/>
            <a:tailEnd/>
          </a:ln>
        </p:spPr>
        <p:txBody>
          <a:bodyPr>
            <a:spAutoFit/>
          </a:bodyPr>
          <a:lstStyle/>
          <a:p>
            <a:pPr>
              <a:lnSpc>
                <a:spcPct val="80000"/>
              </a:lnSpc>
            </a:pPr>
            <a:r>
              <a:rPr lang="es-CO" altLang="es-CO" sz="3200" dirty="0" smtClean="0">
                <a:solidFill>
                  <a:srgbClr val="254061"/>
                </a:solidFill>
                <a:cs typeface="Arial" charset="0"/>
              </a:rPr>
              <a:t>Establecimiento de medidas especiales para el fortalecimiento del ejercicio de la función de control fiscal territorial</a:t>
            </a:r>
          </a:p>
        </p:txBody>
      </p:sp>
      <p:sp>
        <p:nvSpPr>
          <p:cNvPr id="18" name="CuadroTexto 17"/>
          <p:cNvSpPr txBox="1"/>
          <p:nvPr/>
        </p:nvSpPr>
        <p:spPr>
          <a:xfrm>
            <a:off x="269875" y="4470400"/>
            <a:ext cx="1017588" cy="1200150"/>
          </a:xfrm>
          <a:prstGeom prst="rect">
            <a:avLst/>
          </a:prstGeom>
          <a:noFill/>
        </p:spPr>
        <p:txBody>
          <a:bodyPr>
            <a:spAutoFit/>
          </a:bodyPr>
          <a:lstStyle/>
          <a:p>
            <a:pPr algn="r" defTabSz="914400">
              <a:defRPr/>
            </a:pPr>
            <a:r>
              <a:rPr lang="es-MX" sz="7200" dirty="0">
                <a:solidFill>
                  <a:schemeClr val="accent1">
                    <a:lumMod val="75000"/>
                  </a:schemeClr>
                </a:solidFill>
                <a:latin typeface="Arial"/>
                <a:ea typeface="Arial"/>
                <a:cs typeface="Arial"/>
              </a:rPr>
              <a:t>3</a:t>
            </a:r>
            <a:endParaRPr lang="es-CO" sz="7200" dirty="0">
              <a:solidFill>
                <a:schemeClr val="accent1">
                  <a:lumMod val="75000"/>
                </a:schemeClr>
              </a:solidFill>
              <a:latin typeface="Arial"/>
              <a:ea typeface="Arial"/>
              <a:cs typeface="Arial"/>
            </a:endParaRPr>
          </a:p>
        </p:txBody>
      </p:sp>
      <p:cxnSp>
        <p:nvCxnSpPr>
          <p:cNvPr id="19" name="Conector recto 18"/>
          <p:cNvCxnSpPr>
            <a:cxnSpLocks noChangeShapeType="1"/>
          </p:cNvCxnSpPr>
          <p:nvPr/>
        </p:nvCxnSpPr>
        <p:spPr bwMode="auto">
          <a:xfrm>
            <a:off x="1454150" y="3076575"/>
            <a:ext cx="7089775" cy="0"/>
          </a:xfrm>
          <a:prstGeom prst="line">
            <a:avLst/>
          </a:prstGeom>
          <a:noFill/>
          <a:ln w="25400">
            <a:solidFill>
              <a:srgbClr val="37609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Conector recto 19"/>
          <p:cNvCxnSpPr>
            <a:cxnSpLocks noChangeShapeType="1"/>
          </p:cNvCxnSpPr>
          <p:nvPr/>
        </p:nvCxnSpPr>
        <p:spPr bwMode="auto">
          <a:xfrm>
            <a:off x="1454150" y="4643438"/>
            <a:ext cx="7089775" cy="0"/>
          </a:xfrm>
          <a:prstGeom prst="line">
            <a:avLst/>
          </a:prstGeom>
          <a:noFill/>
          <a:ln w="25400">
            <a:solidFill>
              <a:srgbClr val="37609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a:cxnSpLocks noChangeShapeType="1"/>
          </p:cNvCxnSpPr>
          <p:nvPr/>
        </p:nvCxnSpPr>
        <p:spPr bwMode="auto">
          <a:xfrm>
            <a:off x="522288" y="1480108"/>
            <a:ext cx="8621712" cy="0"/>
          </a:xfrm>
          <a:prstGeom prst="line">
            <a:avLst/>
          </a:prstGeom>
          <a:noFill/>
          <a:ln w="25400">
            <a:solidFill>
              <a:srgbClr val="254061"/>
            </a:solidFill>
            <a:round/>
            <a:headEnd/>
            <a:tailEnd/>
          </a:ln>
          <a:effectLst>
            <a:outerShdw blurRad="40000" dist="20000" dir="5400000" rotWithShape="0">
              <a:srgbClr val="808080">
                <a:alpha val="37999"/>
              </a:srgbClr>
            </a:outerShdw>
          </a:effectLst>
          <a:extLst/>
        </p:spPr>
      </p:cxnSp>
      <p:sp>
        <p:nvSpPr>
          <p:cNvPr id="6" name="Triángulo isósceles 5"/>
          <p:cNvSpPr>
            <a:spLocks noChangeArrowheads="1"/>
          </p:cNvSpPr>
          <p:nvPr/>
        </p:nvSpPr>
        <p:spPr bwMode="auto">
          <a:xfrm rot="10800000">
            <a:off x="522288" y="1506536"/>
            <a:ext cx="312737" cy="265113"/>
          </a:xfrm>
          <a:prstGeom prst="triangle">
            <a:avLst>
              <a:gd name="adj" fmla="val 50000"/>
            </a:avLst>
          </a:prstGeom>
          <a:solidFill>
            <a:srgbClr val="254061"/>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ES">
              <a:solidFill>
                <a:schemeClr val="lt1"/>
              </a:solidFill>
              <a:latin typeface="+mn-lt"/>
              <a:ea typeface="+mn-ea"/>
            </a:endParaRPr>
          </a:p>
        </p:txBody>
      </p:sp>
      <p:sp>
        <p:nvSpPr>
          <p:cNvPr id="7" name="Rectángulo 6"/>
          <p:cNvSpPr/>
          <p:nvPr/>
        </p:nvSpPr>
        <p:spPr>
          <a:xfrm>
            <a:off x="1136650" y="279779"/>
            <a:ext cx="8389487" cy="1077218"/>
          </a:xfrm>
          <a:prstGeom prst="rect">
            <a:avLst/>
          </a:prstGeom>
        </p:spPr>
        <p:txBody>
          <a:bodyPr wrap="square">
            <a:spAutoFit/>
          </a:bodyPr>
          <a:lstStyle/>
          <a:p>
            <a:pPr marL="0" lvl="1"/>
            <a:r>
              <a:rPr lang="es-CO" altLang="es-CO" sz="3200" b="1" dirty="0" smtClean="0">
                <a:solidFill>
                  <a:srgbClr val="254061"/>
                </a:solidFill>
                <a:cs typeface="Arial" charset="0"/>
              </a:rPr>
              <a:t>Modificaciones al Proceso de Responsabilidad Fiscal</a:t>
            </a:r>
            <a:endParaRPr lang="es-CO" altLang="es-CO" sz="3200" b="1" dirty="0">
              <a:solidFill>
                <a:srgbClr val="254061"/>
              </a:solidFill>
              <a:cs typeface="Arial" charset="0"/>
            </a:endParaRPr>
          </a:p>
        </p:txBody>
      </p:sp>
      <p:sp>
        <p:nvSpPr>
          <p:cNvPr id="28678" name="Rectángulo 2"/>
          <p:cNvSpPr>
            <a:spLocks noChangeArrowheads="1"/>
          </p:cNvSpPr>
          <p:nvPr/>
        </p:nvSpPr>
        <p:spPr bwMode="auto">
          <a:xfrm>
            <a:off x="522288" y="1771649"/>
            <a:ext cx="8304212" cy="5632311"/>
          </a:xfrm>
          <a:prstGeom prst="rect">
            <a:avLst/>
          </a:prstGeom>
          <a:noFill/>
          <a:ln w="9525">
            <a:noFill/>
            <a:miter lim="800000"/>
            <a:headEnd/>
            <a:tailEnd/>
          </a:ln>
        </p:spPr>
        <p:txBody>
          <a:bodyPr wrap="square">
            <a:spAutoFit/>
          </a:bodyPr>
          <a:lstStyle/>
          <a:p>
            <a:pPr algn="just" defTabSz="914400">
              <a:buClr>
                <a:srgbClr val="00FF99"/>
              </a:buClr>
            </a:pPr>
            <a:r>
              <a:rPr lang="es-CO" altLang="es-CO" sz="2400" b="1" dirty="0" smtClean="0">
                <a:solidFill>
                  <a:srgbClr val="254061"/>
                </a:solidFill>
                <a:latin typeface="Arial" pitchFamily="34" charset="0"/>
                <a:cs typeface="Arial" pitchFamily="34" charset="0"/>
              </a:rPr>
              <a:t>1.1 Creación del procedimiento verbal de responsabilidad fiscal. </a:t>
            </a:r>
            <a:r>
              <a:rPr lang="es-CO" altLang="es-CO" sz="2400" dirty="0" smtClean="0">
                <a:solidFill>
                  <a:srgbClr val="254061"/>
                </a:solidFill>
                <a:latin typeface="Arial" pitchFamily="34" charset="0"/>
                <a:cs typeface="Arial" pitchFamily="34" charset="0"/>
              </a:rPr>
              <a:t>Régimen de transición, etapas del procedimiento verbal, audiencias de descargo y de decisión, recursos, medidas cautelares y notificación de las decisiones.</a:t>
            </a: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r>
              <a:rPr lang="es-CO" altLang="es-CO" sz="2400" b="1" dirty="0" smtClean="0">
                <a:solidFill>
                  <a:srgbClr val="254061"/>
                </a:solidFill>
                <a:latin typeface="Arial" pitchFamily="34" charset="0"/>
                <a:cs typeface="Arial" pitchFamily="34" charset="0"/>
              </a:rPr>
              <a:t>1.2. Modificaciones a la regulación del procedimiento ordinario de responsabilidad fiscal </a:t>
            </a:r>
            <a:r>
              <a:rPr lang="es-CO" altLang="es-CO" sz="2400" dirty="0" smtClean="0">
                <a:solidFill>
                  <a:srgbClr val="254061"/>
                </a:solidFill>
                <a:latin typeface="Arial" pitchFamily="34" charset="0"/>
                <a:cs typeface="Arial" pitchFamily="34" charset="0"/>
              </a:rPr>
              <a:t>respecto a: las notificaciones, preclusividad de los plazos en el trámite de los procesos, perentoriedad para el decreto de pruebas en la etapa de descargos y oportunidad y requisitos de la solicitud de nulidad</a:t>
            </a: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endParaRPr lang="es-CO" altLang="es-CO" sz="2400" dirty="0" smtClean="0">
              <a:solidFill>
                <a:srgbClr val="254061"/>
              </a:solidFill>
              <a:latin typeface="Arial" pitchFamily="34" charset="0"/>
              <a:cs typeface="Arial" pitchFamily="34" charset="0"/>
            </a:endParaRPr>
          </a:p>
          <a:p>
            <a:pPr algn="just" defTabSz="914400">
              <a:buClr>
                <a:srgbClr val="00FF99"/>
              </a:buClr>
            </a:pPr>
            <a:endParaRPr lang="es-CO" altLang="es-CO" sz="2400" dirty="0">
              <a:solidFill>
                <a:srgbClr val="254061"/>
              </a:solidFill>
              <a:latin typeface="Arial" pitchFamily="34" charset="0"/>
              <a:cs typeface="Arial" pitchFamily="34" charset="0"/>
            </a:endParaRPr>
          </a:p>
        </p:txBody>
      </p:sp>
      <p:sp>
        <p:nvSpPr>
          <p:cNvPr id="9" name="Rectángulo 8"/>
          <p:cNvSpPr/>
          <p:nvPr/>
        </p:nvSpPr>
        <p:spPr>
          <a:xfrm>
            <a:off x="84138" y="279779"/>
            <a:ext cx="1052512" cy="1200329"/>
          </a:xfrm>
          <a:prstGeom prst="rect">
            <a:avLst/>
          </a:prstGeom>
        </p:spPr>
        <p:txBody>
          <a:bodyPr wrap="square">
            <a:spAutoFit/>
          </a:bodyPr>
          <a:lstStyle/>
          <a:p>
            <a:pPr algn="r" fontAlgn="auto">
              <a:lnSpc>
                <a:spcPct val="90000"/>
              </a:lnSpc>
              <a:spcBef>
                <a:spcPts val="0"/>
              </a:spcBef>
              <a:spcAft>
                <a:spcPts val="0"/>
              </a:spcAft>
              <a:defRPr/>
            </a:pPr>
            <a:r>
              <a:rPr lang="es-MX" sz="8000" b="1" dirty="0">
                <a:solidFill>
                  <a:schemeClr val="accent1">
                    <a:lumMod val="50000"/>
                  </a:schemeClr>
                </a:solidFill>
                <a:latin typeface="Arial"/>
                <a:ea typeface="MS PGothic" charset="0"/>
                <a:cs typeface="Arial"/>
              </a:rPr>
              <a:t>1</a:t>
            </a:r>
            <a:endParaRPr lang="es-CO" sz="8000" b="1" dirty="0">
              <a:solidFill>
                <a:schemeClr val="accent1">
                  <a:lumMod val="50000"/>
                </a:schemeClr>
              </a:solidFill>
              <a:latin typeface="Arial"/>
              <a:ea typeface="MS PGothic" charset="0"/>
              <a:cs typeface="Arial"/>
            </a:endParaRPr>
          </a:p>
        </p:txBody>
      </p:sp>
      <p:pic>
        <p:nvPicPr>
          <p:cNvPr id="28680" name="Imagen 10" descr="LOGO_2.png"/>
          <p:cNvPicPr>
            <a:picLocks noChangeAspect="1"/>
          </p:cNvPicPr>
          <p:nvPr/>
        </p:nvPicPr>
        <p:blipFill>
          <a:blip r:embed="rId3"/>
          <a:srcRect/>
          <a:stretch>
            <a:fillRect/>
          </a:stretch>
        </p:blipFill>
        <p:spPr bwMode="auto">
          <a:xfrm>
            <a:off x="6788150" y="6061075"/>
            <a:ext cx="2038350"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1752</TotalTime>
  <Words>1209</Words>
  <Application>Microsoft Office PowerPoint</Application>
  <PresentationFormat>Presentación en pantalla (4:3)</PresentationFormat>
  <Paragraphs>145</Paragraphs>
  <Slides>26</Slides>
  <Notes>23</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26</vt:i4>
      </vt:variant>
    </vt:vector>
  </HeadingPairs>
  <TitlesOfParts>
    <vt:vector size="36" baseType="lpstr">
      <vt:lpstr>MS PGothic</vt:lpstr>
      <vt:lpstr>MS PGothic</vt:lpstr>
      <vt:lpstr>Arial</vt:lpstr>
      <vt:lpstr>Calibri</vt:lpstr>
      <vt:lpstr>Constantia</vt:lpstr>
      <vt:lpstr>Symbol</vt:lpstr>
      <vt:lpstr>Times New Roman</vt:lpstr>
      <vt:lpstr>3_Tema de Office</vt:lpstr>
      <vt:lpstr>5_Tema de Office</vt:lpstr>
      <vt:lpstr>Tema de Office</vt:lpstr>
      <vt:lpstr>Presentación de PowerPoint</vt:lpstr>
      <vt:lpstr>Contenido de la Exposición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AGR</dc:creator>
  <cp:lastModifiedBy>soporte</cp:lastModifiedBy>
  <cp:revision>247</cp:revision>
  <cp:lastPrinted>2013-09-11T22:57:59Z</cp:lastPrinted>
  <dcterms:created xsi:type="dcterms:W3CDTF">2013-09-11T17:13:20Z</dcterms:created>
  <dcterms:modified xsi:type="dcterms:W3CDTF">2015-07-06T22:18:13Z</dcterms:modified>
</cp:coreProperties>
</file>